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93" r:id="rId2"/>
  </p:sldMasterIdLst>
  <p:notesMasterIdLst>
    <p:notesMasterId r:id="rId17"/>
  </p:notesMasterIdLst>
  <p:sldIdLst>
    <p:sldId id="256" r:id="rId3"/>
    <p:sldId id="282" r:id="rId4"/>
    <p:sldId id="306" r:id="rId5"/>
    <p:sldId id="263" r:id="rId6"/>
    <p:sldId id="312" r:id="rId7"/>
    <p:sldId id="318" r:id="rId8"/>
    <p:sldId id="313" r:id="rId9"/>
    <p:sldId id="314" r:id="rId10"/>
    <p:sldId id="319" r:id="rId11"/>
    <p:sldId id="315" r:id="rId12"/>
    <p:sldId id="316" r:id="rId13"/>
    <p:sldId id="320" r:id="rId14"/>
    <p:sldId id="321" r:id="rId15"/>
    <p:sldId id="31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746"/>
    <a:srgbClr val="008000"/>
    <a:srgbClr val="878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6"/>
    <p:restoredTop sz="65102"/>
  </p:normalViewPr>
  <p:slideViewPr>
    <p:cSldViewPr snapToGrid="0" snapToObjects="1">
      <p:cViewPr varScale="1">
        <p:scale>
          <a:sx n="81" d="100"/>
          <a:sy n="81" d="100"/>
        </p:scale>
        <p:origin x="169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6" d="100"/>
          <a:sy n="146" d="100"/>
        </p:scale>
        <p:origin x="136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5CF84-EF0B-5444-A2C8-6218D9521F12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987E4-D102-4844-97E9-4BE28C568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2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vem195@ntlworld.co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2.tiff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avem195@ntlworld.co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2.tiff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  </a:t>
            </a:r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Davem195@ntlworld.com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987E4-D102-4844-97E9-4BE28C568535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050850-E4EE-9D4F-A85B-8AFB7CBB64E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00596" y="4878479"/>
            <a:ext cx="4152900" cy="26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74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987E4-D102-4844-97E9-4BE28C5685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22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987E4-D102-4844-97E9-4BE28C5685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45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987E4-D102-4844-97E9-4BE28C5685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15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987E4-D102-4844-97E9-4BE28C5685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09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Davem195@ntlworld.com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987E4-D102-4844-97E9-4BE28C568535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050850-E4EE-9D4F-A85B-8AFB7CBB64E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00596" y="4878479"/>
            <a:ext cx="4152900" cy="26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8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987E4-D102-4844-97E9-4BE28C5685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96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987E4-D102-4844-97E9-4BE28C5685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7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987E4-D102-4844-97E9-4BE28C5685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73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987E4-D102-4844-97E9-4BE28C5685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96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987E4-D102-4844-97E9-4BE28C5685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8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987E4-D102-4844-97E9-4BE28C5685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92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987E4-D102-4844-97E9-4BE28C5685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9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966C0-27F3-B54B-8B7C-D781E7F8D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AC1AFC-DBF5-C349-A2DB-5C0F8F043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CFF42-AEFE-5647-A497-00F801A77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CD26-C1B8-9549-9A4E-88D3C8930D82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AF97B-1A9D-D548-B138-F9216AF8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374B6-ED3B-D744-898C-550BF5F9F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B2BD-6CB3-5B42-A6B2-DE1582936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6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91835-93D1-7946-AA71-E88BDAA57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3E787-3AF0-9E4E-A458-DA07FB0C9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0C272-2E93-F64A-8240-6FD66149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CD26-C1B8-9549-9A4E-88D3C8930D82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561A5-18B8-B34E-BE9B-E66C18FD3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EBE5F-C5A3-3440-BC95-1F8E636E2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B2BD-6CB3-5B42-A6B2-DE1582936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6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348732-96C9-0B48-B788-F5F5FB688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BCEFF-9B7B-644C-80FE-B88FBA547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BA4DE-00CB-304F-A910-FE36017BC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CD26-C1B8-9549-9A4E-88D3C8930D82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CF67C-A4AF-C346-A5B6-6F7299673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383DE-9310-9B4F-B956-C0A56C30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B2BD-6CB3-5B42-A6B2-DE1582936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11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9C97-BB2D-6D43-B820-081C6B77FFE1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9BB1-E7F7-0D40-90F1-3BF54734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77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9C97-BB2D-6D43-B820-081C6B77FFE1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9BB1-E7F7-0D40-90F1-3BF54734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97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9C97-BB2D-6D43-B820-081C6B77FFE1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9BB1-E7F7-0D40-90F1-3BF54734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16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9C97-BB2D-6D43-B820-081C6B77FFE1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9BB1-E7F7-0D40-90F1-3BF54734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73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9C97-BB2D-6D43-B820-081C6B77FFE1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9BB1-E7F7-0D40-90F1-3BF54734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0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9C97-BB2D-6D43-B820-081C6B77FFE1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9BB1-E7F7-0D40-90F1-3BF54734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29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9C97-BB2D-6D43-B820-081C6B77FFE1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9BB1-E7F7-0D40-90F1-3BF54734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79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9C97-BB2D-6D43-B820-081C6B77FFE1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9BB1-E7F7-0D40-90F1-3BF54734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8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840D9-8672-E04A-98BD-6D014CE3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EE82A-4215-6149-B8DC-3BF8F946C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FEE42-E0E8-F049-B263-EA48DB9A9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CD26-C1B8-9549-9A4E-88D3C8930D82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18A4-839C-6147-8525-2FB8690E6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94DA4-8CFA-7144-8035-16C7CA017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B2BD-6CB3-5B42-A6B2-DE1582936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71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9C97-BB2D-6D43-B820-081C6B77FFE1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9BB1-E7F7-0D40-90F1-3BF54734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40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9C97-BB2D-6D43-B820-081C6B77FFE1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9BB1-E7F7-0D40-90F1-3BF54734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97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9C97-BB2D-6D43-B820-081C6B77FFE1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9BB1-E7F7-0D40-90F1-3BF54734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64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9EED5-017B-4A4E-A5F3-274521D1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Spire </a:t>
            </a:r>
            <a:r>
              <a:rPr lang="en-US" dirty="0" err="1"/>
              <a:t>Maths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5887E-31AC-EF44-93B5-F208A5B7A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9BB1-E7F7-0D40-90F1-3BF5473481D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B4CD92-BD22-FF47-A977-3807A88EF0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8600" y="387000"/>
            <a:ext cx="7200000" cy="53280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F7E43D7-9FCF-5041-85DC-BA16CC5CF8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8600" y="1028350"/>
            <a:ext cx="7200000" cy="532800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E13A2D0-75ED-4F4A-B694-DEBF5AEDCA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8150" y="1687513"/>
            <a:ext cx="7200000" cy="532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39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9EED5-017B-4A4E-A5F3-274521D1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Spire </a:t>
            </a:r>
            <a:r>
              <a:rPr lang="en-US" dirty="0" err="1"/>
              <a:t>Maths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5887E-31AC-EF44-93B5-F208A5B7A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9BB1-E7F7-0D40-90F1-3BF5473481D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B4CD92-BD22-FF47-A977-3807A88EF0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8600" y="387000"/>
            <a:ext cx="7200000" cy="53280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F7E43D7-9FCF-5041-85DC-BA16CC5CF8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8600" y="1028350"/>
            <a:ext cx="7200000" cy="532800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E13A2D0-75ED-4F4A-B694-DEBF5AEDCA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8150" y="1687513"/>
            <a:ext cx="7200000" cy="532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AE7B0C-9248-7E47-BCFB-40832E5F6DE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53800" y="414094"/>
            <a:ext cx="7200000" cy="529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10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9EED5-017B-4A4E-A5F3-274521D1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Spire </a:t>
            </a:r>
            <a:r>
              <a:rPr lang="en-US" dirty="0" err="1"/>
              <a:t>Maths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5887E-31AC-EF44-93B5-F208A5B7A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9BB1-E7F7-0D40-90F1-3BF5473481D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B4CD92-BD22-FF47-A977-3807A88EF0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8600" y="387000"/>
            <a:ext cx="7200000" cy="53280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F7E43D7-9FCF-5041-85DC-BA16CC5CF8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8600" y="1028350"/>
            <a:ext cx="7200000" cy="532800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E13A2D0-75ED-4F4A-B694-DEBF5AEDCA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8150" y="1687513"/>
            <a:ext cx="7200000" cy="532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AE7B0C-9248-7E47-BCFB-40832E5F6DE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53800" y="414094"/>
            <a:ext cx="7200000" cy="5292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1ECAB7-A77A-1443-9863-C5D99170E6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54488" y="1252538"/>
            <a:ext cx="7200000" cy="532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01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80015E-F3A6-ED43-8E24-533DC777E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46C19-7FC8-4748-958C-569DCB04D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49BB1-E7F7-0D40-90F1-3BF5473481D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26F1DEC-0A48-0745-B77A-673131D798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53400" y="598015"/>
            <a:ext cx="7200000" cy="532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D722E22F-2BB0-9F43-9A28-40FCA0F4E7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3400" y="1239365"/>
            <a:ext cx="7200000" cy="532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2">
            <a:extLst>
              <a:ext uri="{FF2B5EF4-FFF2-40B4-BE49-F238E27FC236}">
                <a16:creationId xmlns:a16="http://schemas.microsoft.com/office/drawing/2014/main" id="{C88BCFBC-9E2C-F64C-83D5-E135315907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52950" y="1898528"/>
            <a:ext cx="7200000" cy="532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6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27FD7-F74F-3341-A685-0C4D9B6BE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695E6-8B1B-F644-90B9-475B24F09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B8C31-AC8D-FB40-B6D9-74C49E136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CD26-C1B8-9549-9A4E-88D3C8930D82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57716-27B1-6044-AC64-158542056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7A2A6-9B08-6342-857F-D9D952EA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B2BD-6CB3-5B42-A6B2-DE1582936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1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1FFC5-40C2-8647-B364-F506078F8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77F64-83C2-A445-B7FA-38D597682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106B1-18AA-0046-85B3-E6F8CE105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C591B-F322-104C-8EA1-1A700A822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CD26-C1B8-9549-9A4E-88D3C8930D82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F2989-E2DA-0D45-AF75-360777D93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37F2C-9165-E546-A949-AEBAF527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B2BD-6CB3-5B42-A6B2-DE1582936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5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E7731-C32D-8F48-94E8-5C83C40B2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0856B-34EB-4243-ACA2-8B7B7F283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682B7-6085-614E-8470-3FA6B328F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3E5035-B2F8-4B47-9C74-08C66EBF1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BA0187-3366-694A-B6CF-7D5C39A47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5667F5-06CE-3E45-B963-AB92EF989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CD26-C1B8-9549-9A4E-88D3C8930D82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400C7A-A267-1A41-BBAB-576CAE3B4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022CA6-B84B-CE40-AC77-D46CC07BE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B2BD-6CB3-5B42-A6B2-DE1582936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5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3F09A-BD0F-734E-B627-7B106CE19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F77E57-8F86-544F-9477-B8BA5354A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CD26-C1B8-9549-9A4E-88D3C8930D82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EAF16-2991-7741-9F63-FD4705693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88146-91EA-2D4A-A01F-5B6A5E4E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B2BD-6CB3-5B42-A6B2-DE1582936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1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B43563-5330-6447-A117-0F0649CED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CD26-C1B8-9549-9A4E-88D3C8930D82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D173AD-75DF-2246-A566-495119FE1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EE04E-1964-3B4E-A7F2-67BBE36B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B2BD-6CB3-5B42-A6B2-DE1582936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0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00510-3886-9144-9581-5A122F43B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7CB44-FF11-FD48-A8BC-BBAA55F19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89CB0-F5F3-A34B-9A59-C337EDD92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36C31-CB66-6642-937D-D66562D7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CD26-C1B8-9549-9A4E-88D3C8930D82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49801-453A-3A41-BCFC-34BFC4FCD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3A5B8-ACFE-984E-9D68-E84B2C60A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B2BD-6CB3-5B42-A6B2-DE1582936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3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72D83-20E6-5542-8333-4E27A54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F1DEE8-1137-3B4F-9BE2-617697AAE7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1945D5-3A85-AC40-9A67-60C4FF660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6FE4F-E35D-E542-BDA0-BC85EA786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CD26-C1B8-9549-9A4E-88D3C8930D82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643EE-3C08-C149-9063-7F7743A2A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0496E-2DC8-E840-A6BF-CCB509679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B2BD-6CB3-5B42-A6B2-DE1582936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2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37ACBC-503C-8845-A00E-BEF14020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EB8A0-1C32-BF43-BF35-BF0AEFD37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5A55B-BF82-CD48-8997-139ABC772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2CD26-C1B8-9549-9A4E-88D3C8930D82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1ABB5-1EED-974B-A0C5-BBAE3FBF7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5CD6B-3213-D74D-AA77-225558073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8B2BD-6CB3-5B42-A6B2-DE1582936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9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C9C97-BB2D-6D43-B820-081C6B77FFE1}" type="datetimeFigureOut">
              <a:rPr lang="en-US" smtClean="0"/>
              <a:t>12/20/22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49BB1-E7F7-0D40-90F1-3BF547348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9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78" r:id="rId13"/>
    <p:sldLayoutId id="2147483679" r:id="rId14"/>
    <p:sldLayoutId id="214748365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piremaths.co.uk/2023/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piremaths.co.uk/four4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piremaths.co.uk/2023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piremaths.co.uk/2023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9D2B7-36AF-284C-9E0B-69F585D3B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942920"/>
          </a:xfrm>
        </p:spPr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2023 Digits Problem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E83C9E-67AE-DA4B-B453-1F5A087530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8000"/>
                </a:solidFill>
              </a:rPr>
              <a:t>SPIRE MATHS</a:t>
            </a:r>
          </a:p>
          <a:p>
            <a:r>
              <a:rPr lang="en-GB" dirty="0">
                <a:solidFill>
                  <a:srgbClr val="F89746"/>
                </a:solidFill>
              </a:rPr>
              <a:t>Stimulating, Practical, Interesting, Relevant, Enjoyable Maths For All</a:t>
            </a:r>
            <a:r>
              <a:rPr lang="en-GB" dirty="0">
                <a:solidFill>
                  <a:srgbClr val="F89746"/>
                </a:solidFill>
                <a:effectLst/>
              </a:rPr>
              <a:t> 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0EC226-F9C8-CF4D-90CE-0F846A9F7A08}"/>
              </a:ext>
            </a:extLst>
          </p:cNvPr>
          <p:cNvSpPr/>
          <p:nvPr/>
        </p:nvSpPr>
        <p:spPr>
          <a:xfrm>
            <a:off x="4446718" y="5194738"/>
            <a:ext cx="3361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u="sng" dirty="0">
                <a:solidFill>
                  <a:srgbClr val="F89746"/>
                </a:solidFill>
                <a:latin typeface="Tahoma" panose="020B0604030504040204" pitchFamily="34" charset="0"/>
                <a:ea typeface="MS Gothic" panose="020B0609070205080204" pitchFamily="49" charset="-128"/>
                <a:cs typeface="Tahoma" panose="020B0604030504040204" pitchFamily="34" charset="0"/>
                <a:hlinkClick r:id="rId2"/>
              </a:rPr>
              <a:t>https://spiremaths.co.uk/2023/</a:t>
            </a:r>
            <a:endParaRPr lang="en-GB" dirty="0">
              <a:solidFill>
                <a:srgbClr val="F89746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E5C61B-73BA-8747-8A36-C4D892D54916}"/>
              </a:ext>
            </a:extLst>
          </p:cNvPr>
          <p:cNvSpPr/>
          <p:nvPr/>
        </p:nvSpPr>
        <p:spPr>
          <a:xfrm>
            <a:off x="3048000" y="264899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rgbClr val="009600"/>
                </a:solidFill>
                <a:latin typeface="Arial" panose="020B0604020202020204" pitchFamily="34" charset="0"/>
              </a:rPr>
              <a:t>A Variation on a Classic Problem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969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4D61CE5-94D2-C448-8893-FB046F271DF6}"/>
              </a:ext>
            </a:extLst>
          </p:cNvPr>
          <p:cNvSpPr txBox="1">
            <a:spLocks/>
          </p:cNvSpPr>
          <p:nvPr/>
        </p:nvSpPr>
        <p:spPr>
          <a:xfrm>
            <a:off x="6672263" y="6123431"/>
            <a:ext cx="4957762" cy="7345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8000"/>
                </a:solidFill>
              </a:rPr>
              <a:t>2023 Some solutions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77453-5933-214D-BFEB-35BF395875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6234" y="222400"/>
            <a:ext cx="4957761" cy="594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0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4D61CE5-94D2-C448-8893-FB046F271DF6}"/>
              </a:ext>
            </a:extLst>
          </p:cNvPr>
          <p:cNvSpPr txBox="1">
            <a:spLocks/>
          </p:cNvSpPr>
          <p:nvPr/>
        </p:nvSpPr>
        <p:spPr>
          <a:xfrm>
            <a:off x="6672263" y="6123431"/>
            <a:ext cx="4957762" cy="7345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8000"/>
                </a:solidFill>
              </a:rPr>
              <a:t>2023 Extras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99104B-376E-9A4C-B802-6E31677686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42070" y="1925476"/>
            <a:ext cx="1507860" cy="362372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6FE3F89-5F51-E542-9829-F8C1E82D0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810224"/>
              </p:ext>
            </p:extLst>
          </p:nvPr>
        </p:nvGraphicFramePr>
        <p:xfrm>
          <a:off x="286407" y="280632"/>
          <a:ext cx="8701026" cy="1920240"/>
        </p:xfrm>
        <a:graphic>
          <a:graphicData uri="http://schemas.openxmlformats.org/drawingml/2006/table">
            <a:tbl>
              <a:tblPr/>
              <a:tblGrid>
                <a:gridCol w="8701026">
                  <a:extLst>
                    <a:ext uri="{9D8B030D-6E8A-4147-A177-3AD203B41FA5}">
                      <a16:colId xmlns:a16="http://schemas.microsoft.com/office/drawing/2014/main" val="6958503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Here are some ideas for larger numbers that can be made. </a:t>
                      </a:r>
                      <a:endParaRPr lang="en-GB" sz="2400" dirty="0">
                        <a:solidFill>
                          <a:srgbClr val="008000"/>
                        </a:solidFill>
                        <a:effectLst/>
                      </a:endParaRPr>
                    </a:p>
                    <a:p>
                      <a:r>
                        <a:rPr lang="en-GB" sz="24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Which do you think will be the largest? </a:t>
                      </a:r>
                      <a:endParaRPr lang="en-GB" sz="2400" dirty="0">
                        <a:solidFill>
                          <a:srgbClr val="008000"/>
                        </a:solidFill>
                        <a:effectLst/>
                      </a:endParaRPr>
                    </a:p>
                    <a:p>
                      <a:br>
                        <a:rPr lang="en-GB" sz="24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n-GB" sz="2400" b="1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r>
                        <a:rPr lang="en-GB" sz="24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Which will 'break' your calculator?</a:t>
                      </a:r>
                      <a:endParaRPr lang="en-GB" sz="2400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27926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F678DD5-5115-98D3-4488-7B1D984EE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502" y="1925476"/>
            <a:ext cx="3006244" cy="510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BCD42C-AD70-1DE7-BD52-FF1E55BE461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896502" y="4216512"/>
            <a:ext cx="3009600" cy="534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E986D6-DEE2-3C48-6483-C4652EC994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8180" y="2519493"/>
            <a:ext cx="3009600" cy="5114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0147F3-1735-FFB1-A304-C6DF0F2676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6502" y="3090843"/>
            <a:ext cx="3009600" cy="5114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F2F6FD-48EC-8B39-AD23-E63275984C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6502" y="3665181"/>
            <a:ext cx="3009600" cy="5114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2A4A80-8747-CA3B-457C-57AB233D76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6502" y="4791008"/>
            <a:ext cx="3009600" cy="5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5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4D61CE5-94D2-C448-8893-FB046F271DF6}"/>
              </a:ext>
            </a:extLst>
          </p:cNvPr>
          <p:cNvSpPr txBox="1">
            <a:spLocks/>
          </p:cNvSpPr>
          <p:nvPr/>
        </p:nvSpPr>
        <p:spPr>
          <a:xfrm>
            <a:off x="6672263" y="6123431"/>
            <a:ext cx="4957762" cy="7345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8000"/>
                </a:solidFill>
              </a:rPr>
              <a:t>2023 Extras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99104B-376E-9A4C-B802-6E31677686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92142" y="1815374"/>
            <a:ext cx="1607716" cy="38637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6560B2-0D56-5B4C-ABFA-99D1B76EEF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899858" y="1846266"/>
            <a:ext cx="4115774" cy="383281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6FE3F89-5F51-E542-9829-F8C1E82D0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901689"/>
              </p:ext>
            </p:extLst>
          </p:nvPr>
        </p:nvGraphicFramePr>
        <p:xfrm>
          <a:off x="286407" y="280632"/>
          <a:ext cx="8701026" cy="1920240"/>
        </p:xfrm>
        <a:graphic>
          <a:graphicData uri="http://schemas.openxmlformats.org/drawingml/2006/table">
            <a:tbl>
              <a:tblPr/>
              <a:tblGrid>
                <a:gridCol w="8701026">
                  <a:extLst>
                    <a:ext uri="{9D8B030D-6E8A-4147-A177-3AD203B41FA5}">
                      <a16:colId xmlns:a16="http://schemas.microsoft.com/office/drawing/2014/main" val="6958503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Here are some ideas for larger numbers that can be made. </a:t>
                      </a:r>
                      <a:endParaRPr lang="en-GB" sz="2400" dirty="0">
                        <a:solidFill>
                          <a:srgbClr val="008000"/>
                        </a:solidFill>
                        <a:effectLst/>
                      </a:endParaRPr>
                    </a:p>
                    <a:p>
                      <a:r>
                        <a:rPr lang="en-GB" sz="24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Which do you think will be the largest? </a:t>
                      </a:r>
                      <a:endParaRPr lang="en-GB" sz="2400" dirty="0">
                        <a:solidFill>
                          <a:srgbClr val="008000"/>
                        </a:solidFill>
                        <a:effectLst/>
                      </a:endParaRPr>
                    </a:p>
                    <a:p>
                      <a:br>
                        <a:rPr lang="en-GB" sz="24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n-GB" sz="2400" b="1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r>
                        <a:rPr lang="en-GB" sz="24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Here they are in order</a:t>
                      </a:r>
                      <a:endParaRPr lang="en-GB" sz="2400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279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46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4D61CE5-94D2-C448-8893-FB046F271DF6}"/>
              </a:ext>
            </a:extLst>
          </p:cNvPr>
          <p:cNvSpPr txBox="1">
            <a:spLocks/>
          </p:cNvSpPr>
          <p:nvPr/>
        </p:nvSpPr>
        <p:spPr>
          <a:xfrm>
            <a:off x="5123793" y="6123431"/>
            <a:ext cx="6506232" cy="7345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8000"/>
                </a:solidFill>
              </a:rPr>
              <a:t>2023 Extras: Standard Form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6FE3F89-5F51-E542-9829-F8C1E82D0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532398"/>
              </p:ext>
            </p:extLst>
          </p:nvPr>
        </p:nvGraphicFramePr>
        <p:xfrm>
          <a:off x="286407" y="280632"/>
          <a:ext cx="8701026" cy="457200"/>
        </p:xfrm>
        <a:graphic>
          <a:graphicData uri="http://schemas.openxmlformats.org/drawingml/2006/table">
            <a:tbl>
              <a:tblPr/>
              <a:tblGrid>
                <a:gridCol w="8701026">
                  <a:extLst>
                    <a:ext uri="{9D8B030D-6E8A-4147-A177-3AD203B41FA5}">
                      <a16:colId xmlns:a16="http://schemas.microsoft.com/office/drawing/2014/main" val="6958503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You might want to do some work now on Standard Form</a:t>
                      </a:r>
                      <a:endParaRPr lang="en-GB" sz="2400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279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414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4D61CE5-94D2-C448-8893-FB046F271DF6}"/>
              </a:ext>
            </a:extLst>
          </p:cNvPr>
          <p:cNvSpPr txBox="1">
            <a:spLocks/>
          </p:cNvSpPr>
          <p:nvPr/>
        </p:nvSpPr>
        <p:spPr>
          <a:xfrm>
            <a:off x="6672263" y="6123431"/>
            <a:ext cx="4957762" cy="7345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8000"/>
                </a:solidFill>
              </a:rPr>
              <a:t>Similar Activity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75FE56-AD81-6545-A8A0-77D0CD223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54205"/>
              </p:ext>
            </p:extLst>
          </p:nvPr>
        </p:nvGraphicFramePr>
        <p:xfrm>
          <a:off x="333704" y="419369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1013312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Four 4s </a:t>
                      </a:r>
                      <a:r>
                        <a:rPr lang="en-GB" sz="2400" b="1" dirty="0">
                          <a:solidFill>
                            <a:srgbClr val="F89746"/>
                          </a:solidFill>
                          <a:effectLst/>
                          <a:latin typeface="ARIAL" panose="020B0604020202020204" pitchFamily="34" charset="0"/>
                        </a:rPr>
                        <a:t>is the more well-known activity similar to this 2023</a:t>
                      </a:r>
                      <a:endParaRPr lang="en-GB" sz="2400" dirty="0">
                        <a:solidFill>
                          <a:srgbClr val="F89746"/>
                        </a:solidFill>
                        <a:effectLst/>
                      </a:endParaRPr>
                    </a:p>
                    <a:p>
                      <a:r>
                        <a:rPr lang="en-GB" sz="2400" b="1" dirty="0">
                          <a:solidFill>
                            <a:srgbClr val="F89746"/>
                          </a:solidFill>
                          <a:effectLst/>
                          <a:latin typeface="ARIAL" panose="020B0604020202020204" pitchFamily="34" charset="0"/>
                        </a:rPr>
                        <a:t>Use to support order of operations work.</a:t>
                      </a:r>
                      <a:endParaRPr lang="en-GB" sz="2400" dirty="0">
                        <a:solidFill>
                          <a:srgbClr val="F89746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344503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C7D2DCA-5C98-104B-9D53-305782C2E3CE}"/>
              </a:ext>
            </a:extLst>
          </p:cNvPr>
          <p:cNvSpPr/>
          <p:nvPr/>
        </p:nvSpPr>
        <p:spPr>
          <a:xfrm>
            <a:off x="4253188" y="3244334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8000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GB" b="1" dirty="0" err="1">
                <a:solidFill>
                  <a:srgbClr val="008000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spiremaths.co.uk</a:t>
            </a:r>
            <a:r>
              <a:rPr lang="en-GB" b="1" dirty="0">
                <a:solidFill>
                  <a:srgbClr val="008000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/four4s</a:t>
            </a:r>
            <a:r>
              <a:rPr lang="en-GB" b="1" dirty="0">
                <a:solidFill>
                  <a:srgbClr val="FFFF00"/>
                </a:solidFill>
                <a:latin typeface="Arial" panose="020B0604020202020204" pitchFamily="34" charset="0"/>
              </a:rPr>
              <a:t>/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9549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F204F-B2B5-B94C-A096-B141301E0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4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2023 Digits Problem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33CABF-7FC4-7F4C-A7A0-ED3B72E09A77}"/>
              </a:ext>
            </a:extLst>
          </p:cNvPr>
          <p:cNvSpPr/>
          <p:nvPr/>
        </p:nvSpPr>
        <p:spPr>
          <a:xfrm>
            <a:off x="7505700" y="1611988"/>
            <a:ext cx="38481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8000"/>
                </a:solidFill>
                <a:latin typeface="ARIAL" panose="020B0604020202020204" pitchFamily="34" charset="0"/>
              </a:rPr>
              <a:t>Answers, worksheet and support documentation provided, see website below.</a:t>
            </a:r>
            <a:endParaRPr lang="en-GB" dirty="0">
              <a:solidFill>
                <a:srgbClr val="008000"/>
              </a:solidFill>
            </a:endParaRPr>
          </a:p>
          <a:p>
            <a:br>
              <a:rPr lang="en-GB" dirty="0">
                <a:solidFill>
                  <a:srgbClr val="008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8000"/>
                </a:solidFill>
                <a:latin typeface="ARIAL" panose="020B0604020202020204" pitchFamily="34" charset="0"/>
              </a:rPr>
              <a:t>Excel file lets you find solutions and shows answers.</a:t>
            </a:r>
            <a:endParaRPr lang="en-GB" dirty="0">
              <a:solidFill>
                <a:srgbClr val="008000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B47A45-E890-2644-9C31-0DD1F834127A}"/>
              </a:ext>
            </a:extLst>
          </p:cNvPr>
          <p:cNvSpPr/>
          <p:nvPr/>
        </p:nvSpPr>
        <p:spPr>
          <a:xfrm>
            <a:off x="7992174" y="3996558"/>
            <a:ext cx="3361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u="sng" dirty="0">
                <a:solidFill>
                  <a:srgbClr val="F89746"/>
                </a:solidFill>
                <a:latin typeface="Tahoma" panose="020B0604030504040204" pitchFamily="34" charset="0"/>
                <a:ea typeface="MS Gothic" panose="020B0609070205080204" pitchFamily="49" charset="-128"/>
                <a:cs typeface="Tahoma" panose="020B0604030504040204" pitchFamily="34" charset="0"/>
                <a:hlinkClick r:id="rId3"/>
              </a:rPr>
              <a:t>https://spiremaths.co.uk/2023/</a:t>
            </a:r>
            <a:endParaRPr lang="en-GB" dirty="0">
              <a:solidFill>
                <a:srgbClr val="F89746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7AB137-5D3C-314A-BB3C-465965BF96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22434" y="1476501"/>
            <a:ext cx="6595029" cy="43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50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F204F-B2B5-B94C-A096-B141301E0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9604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8000"/>
                </a:solidFill>
              </a:rPr>
              <a:t>You may want to open the Excel file now</a:t>
            </a:r>
            <a:endParaRPr lang="en-US" sz="36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DFFC3C2-85F5-2C43-A54F-028632FB5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863" y="34147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E94F4F-0E82-7A46-9F01-EB21FEDBCA95}"/>
              </a:ext>
            </a:extLst>
          </p:cNvPr>
          <p:cNvSpPr/>
          <p:nvPr/>
        </p:nvSpPr>
        <p:spPr>
          <a:xfrm>
            <a:off x="838200" y="4036938"/>
            <a:ext cx="66528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solidFill>
                  <a:srgbClr val="008000"/>
                </a:solidFill>
                <a:latin typeface="Tahoma" panose="020B0604030504040204" pitchFamily="34" charset="0"/>
                <a:ea typeface="MS Gothic" panose="020B0609070205080204" pitchFamily="49" charset="-128"/>
              </a:rPr>
              <a:t>Have the spreadsheet open and ready for your use.</a:t>
            </a:r>
          </a:p>
          <a:p>
            <a:pPr>
              <a:spcAft>
                <a:spcPts val="0"/>
              </a:spcAft>
            </a:pPr>
            <a:endParaRPr lang="en-GB" dirty="0">
              <a:solidFill>
                <a:srgbClr val="008000"/>
              </a:solidFill>
              <a:latin typeface="Tahoma" panose="020B0604030504040204" pitchFamily="34" charset="0"/>
              <a:ea typeface="MS Gothic" panose="020B0609070205080204" pitchFamily="49" charset="-128"/>
            </a:endParaRPr>
          </a:p>
          <a:p>
            <a:pPr>
              <a:spcAft>
                <a:spcPts val="0"/>
              </a:spcAft>
            </a:pPr>
            <a:r>
              <a:rPr lang="en-GB" dirty="0">
                <a:solidFill>
                  <a:srgbClr val="008000"/>
                </a:solidFill>
                <a:latin typeface="Tahoma" panose="020B0604030504040204" pitchFamily="34" charset="0"/>
                <a:ea typeface="MS Gothic" panose="020B0609070205080204" pitchFamily="49" charset="-128"/>
              </a:rPr>
              <a:t>Each mouse click in this PowerPoint file reveals more</a:t>
            </a:r>
          </a:p>
          <a:p>
            <a:pPr>
              <a:spcAft>
                <a:spcPts val="0"/>
              </a:spcAft>
            </a:pPr>
            <a:r>
              <a:rPr lang="en-GB" dirty="0">
                <a:solidFill>
                  <a:srgbClr val="008000"/>
                </a:solidFill>
                <a:latin typeface="Tahoma" panose="020B0604030504040204" pitchFamily="34" charset="0"/>
                <a:ea typeface="MS Gothic" panose="020B0609070205080204" pitchFamily="49" charset="-128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dirty="0">
                <a:solidFill>
                  <a:srgbClr val="008000"/>
                </a:solidFill>
                <a:latin typeface="Tahoma" panose="020B0604030504040204" pitchFamily="34" charset="0"/>
                <a:ea typeface="MS Gothic" panose="020B0609070205080204" pitchFamily="49" charset="-128"/>
              </a:rPr>
              <a:t>All resources for this activity found at:</a:t>
            </a:r>
            <a:r>
              <a:rPr lang="en-GB" dirty="0">
                <a:solidFill>
                  <a:srgbClr val="000000"/>
                </a:solidFill>
                <a:latin typeface="Tahoma" panose="020B0604030504040204" pitchFamily="34" charset="0"/>
                <a:ea typeface="MS Gothic" panose="020B0609070205080204" pitchFamily="49" charset="-128"/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7617E3-3ECE-694F-8D75-D0C040C163F4}"/>
              </a:ext>
            </a:extLst>
          </p:cNvPr>
          <p:cNvSpPr/>
          <p:nvPr/>
        </p:nvSpPr>
        <p:spPr>
          <a:xfrm>
            <a:off x="4129420" y="5679291"/>
            <a:ext cx="3361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u="sng" dirty="0">
                <a:solidFill>
                  <a:srgbClr val="F89746"/>
                </a:solidFill>
                <a:latin typeface="Tahoma" panose="020B0604030504040204" pitchFamily="34" charset="0"/>
                <a:ea typeface="MS Gothic" panose="020B0609070205080204" pitchFamily="49" charset="-128"/>
                <a:cs typeface="Tahoma" panose="020B0604030504040204" pitchFamily="34" charset="0"/>
                <a:hlinkClick r:id="rId3"/>
              </a:rPr>
              <a:t>https://spiremaths.co.uk/2023/</a:t>
            </a:r>
            <a:endParaRPr lang="en-GB" dirty="0">
              <a:solidFill>
                <a:srgbClr val="F89746"/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7548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5B12741-C704-B547-929E-509CBE970AA7}"/>
              </a:ext>
            </a:extLst>
          </p:cNvPr>
          <p:cNvSpPr txBox="1">
            <a:spLocks/>
          </p:cNvSpPr>
          <p:nvPr/>
        </p:nvSpPr>
        <p:spPr>
          <a:xfrm>
            <a:off x="6672263" y="6123431"/>
            <a:ext cx="4957762" cy="7345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8000"/>
                </a:solidFill>
              </a:rPr>
              <a:t>2023 Digits Problem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59705F-99A6-A941-978D-52BC25A03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990294"/>
              </p:ext>
            </p:extLst>
          </p:nvPr>
        </p:nvGraphicFramePr>
        <p:xfrm>
          <a:off x="381000" y="180571"/>
          <a:ext cx="10515600" cy="25603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42884584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Use the four digits 2, 0, 2 and 3 exactly once each to make as many numbers as you can.</a:t>
                      </a:r>
                    </a:p>
                    <a:p>
                      <a:endParaRPr lang="en-GB" sz="2400" b="1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</a:rPr>
                        <a:t>You should check each answer on a calculator. Some numbers, such as 7 shown here can be made by keeping the four numbers of 2023 in that order.</a:t>
                      </a:r>
                      <a:endParaRPr lang="en-GB" sz="2400" dirty="0">
                        <a:solidFill>
                          <a:srgbClr val="008000"/>
                        </a:solidFill>
                        <a:effectLst/>
                      </a:endParaRPr>
                    </a:p>
                    <a:p>
                      <a:endParaRPr lang="en-GB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26739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242926B-F25A-6E4F-BE5C-0E8D9D5C73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48000" y="2760307"/>
            <a:ext cx="5647475" cy="117467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7C351C2-23DF-E248-B062-61235FB5E4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06964"/>
              </p:ext>
            </p:extLst>
          </p:nvPr>
        </p:nvGraphicFramePr>
        <p:xfrm>
          <a:off x="2130973" y="4727044"/>
          <a:ext cx="9787758" cy="640080"/>
        </p:xfrm>
        <a:graphic>
          <a:graphicData uri="http://schemas.openxmlformats.org/drawingml/2006/table">
            <a:tbl>
              <a:tblPr/>
              <a:tblGrid>
                <a:gridCol w="9787758">
                  <a:extLst>
                    <a:ext uri="{9D8B030D-6E8A-4147-A177-3AD203B41FA5}">
                      <a16:colId xmlns:a16="http://schemas.microsoft.com/office/drawing/2014/main" val="1705103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What other numbers can you find? </a:t>
                      </a:r>
                    </a:p>
                    <a:p>
                      <a:pPr algn="r"/>
                      <a:r>
                        <a:rPr lang="en-GB" sz="12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(spend about 5 minutes on this, before going to the next slide)</a:t>
                      </a:r>
                      <a:endParaRPr lang="en-GB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265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59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4D61CE5-94D2-C448-8893-FB046F271DF6}"/>
              </a:ext>
            </a:extLst>
          </p:cNvPr>
          <p:cNvSpPr txBox="1">
            <a:spLocks/>
          </p:cNvSpPr>
          <p:nvPr/>
        </p:nvSpPr>
        <p:spPr>
          <a:xfrm>
            <a:off x="6672263" y="6123431"/>
            <a:ext cx="4957762" cy="7345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8000"/>
                </a:solidFill>
              </a:rPr>
              <a:t>2023 Digits Problem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08DF8E-0CF2-8D44-A8D0-434448844D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832813"/>
              </p:ext>
            </p:extLst>
          </p:nvPr>
        </p:nvGraphicFramePr>
        <p:xfrm>
          <a:off x="254876" y="282208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7895909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Concatenation is allowed and is needed to make some of the answers.</a:t>
                      </a:r>
                      <a:endParaRPr lang="en-GB" sz="2400" dirty="0">
                        <a:solidFill>
                          <a:srgbClr val="008000"/>
                        </a:solidFill>
                        <a:effectLst/>
                      </a:endParaRPr>
                    </a:p>
                    <a:p>
                      <a:r>
                        <a:rPr lang="en-GB" sz="24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This allows:</a:t>
                      </a:r>
                      <a:endParaRPr lang="en-GB" sz="2400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45032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C0BE1E4-3E47-4C4A-8281-DDD821765F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31312" y="1186621"/>
            <a:ext cx="4181364" cy="10160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5644BC-4CCA-B948-8366-CFF3362BDB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26849" y="1200552"/>
            <a:ext cx="2171093" cy="9842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5BB84D-52C0-D24D-86F5-F79F4689737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331312" y="2750019"/>
            <a:ext cx="3497871" cy="23707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744E1F-84E8-3C4C-B634-1AFE108A26D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72263" y="3607093"/>
            <a:ext cx="4221569" cy="1025801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0712A55-6492-8F4C-8C8F-CAB0BFC29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798126"/>
              </p:ext>
            </p:extLst>
          </p:nvPr>
        </p:nvGraphicFramePr>
        <p:xfrm>
          <a:off x="640257" y="2729246"/>
          <a:ext cx="691055" cy="457200"/>
        </p:xfrm>
        <a:graphic>
          <a:graphicData uri="http://schemas.openxmlformats.org/drawingml/2006/table">
            <a:tbl>
              <a:tblPr/>
              <a:tblGrid>
                <a:gridCol w="691055">
                  <a:extLst>
                    <a:ext uri="{9D8B030D-6E8A-4147-A177-3AD203B41FA5}">
                      <a16:colId xmlns:a16="http://schemas.microsoft.com/office/drawing/2014/main" val="36271698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So: </a:t>
                      </a:r>
                      <a:endParaRPr lang="en-GB" sz="2400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66097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A98FF6C-37BD-324E-9EEB-25A9D72FE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838041"/>
              </p:ext>
            </p:extLst>
          </p:nvPr>
        </p:nvGraphicFramePr>
        <p:xfrm>
          <a:off x="7034111" y="3205370"/>
          <a:ext cx="3497871" cy="457200"/>
        </p:xfrm>
        <a:graphic>
          <a:graphicData uri="http://schemas.openxmlformats.org/drawingml/2006/table">
            <a:tbl>
              <a:tblPr/>
              <a:tblGrid>
                <a:gridCol w="3497871">
                  <a:extLst>
                    <a:ext uri="{9D8B030D-6E8A-4147-A177-3AD203B41FA5}">
                      <a16:colId xmlns:a16="http://schemas.microsoft.com/office/drawing/2014/main" val="5018159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But we do not allow: </a:t>
                      </a:r>
                      <a:endParaRPr lang="en-GB" sz="2400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12390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457815B-CC3D-0D40-BF13-9B3CB289E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70380"/>
              </p:ext>
            </p:extLst>
          </p:nvPr>
        </p:nvGraphicFramePr>
        <p:xfrm>
          <a:off x="8480611" y="5311578"/>
          <a:ext cx="1947403" cy="274320"/>
        </p:xfrm>
        <a:graphic>
          <a:graphicData uri="http://schemas.openxmlformats.org/drawingml/2006/table">
            <a:tbl>
              <a:tblPr/>
              <a:tblGrid>
                <a:gridCol w="1947403">
                  <a:extLst>
                    <a:ext uri="{9D8B030D-6E8A-4147-A177-3AD203B41FA5}">
                      <a16:colId xmlns:a16="http://schemas.microsoft.com/office/drawing/2014/main" val="1705103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See next slide for more.</a:t>
                      </a:r>
                      <a:endParaRPr lang="en-GB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265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58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4D61CE5-94D2-C448-8893-FB046F271DF6}"/>
              </a:ext>
            </a:extLst>
          </p:cNvPr>
          <p:cNvSpPr txBox="1">
            <a:spLocks/>
          </p:cNvSpPr>
          <p:nvPr/>
        </p:nvSpPr>
        <p:spPr>
          <a:xfrm>
            <a:off x="6672263" y="6123431"/>
            <a:ext cx="4957762" cy="7345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8000"/>
                </a:solidFill>
              </a:rPr>
              <a:t>2023 Digits Problem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08DF8E-0CF2-8D44-A8D0-434448844D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331200"/>
              </p:ext>
            </p:extLst>
          </p:nvPr>
        </p:nvGraphicFramePr>
        <p:xfrm>
          <a:off x="254876" y="282208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7895909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Powers are allowed and used to make some of the answers.</a:t>
                      </a:r>
                      <a:endParaRPr lang="en-GB" sz="2400" dirty="0">
                        <a:solidFill>
                          <a:srgbClr val="008000"/>
                        </a:solidFill>
                        <a:effectLst/>
                      </a:endParaRPr>
                    </a:p>
                    <a:p>
                      <a:r>
                        <a:rPr lang="en-GB" sz="24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This allows:</a:t>
                      </a:r>
                      <a:endParaRPr lang="en-GB" sz="2400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45032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0712A55-6492-8F4C-8C8F-CAB0BFC29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564021"/>
              </p:ext>
            </p:extLst>
          </p:nvPr>
        </p:nvGraphicFramePr>
        <p:xfrm>
          <a:off x="254876" y="2754957"/>
          <a:ext cx="691055" cy="457200"/>
        </p:xfrm>
        <a:graphic>
          <a:graphicData uri="http://schemas.openxmlformats.org/drawingml/2006/table">
            <a:tbl>
              <a:tblPr/>
              <a:tblGrid>
                <a:gridCol w="691055">
                  <a:extLst>
                    <a:ext uri="{9D8B030D-6E8A-4147-A177-3AD203B41FA5}">
                      <a16:colId xmlns:a16="http://schemas.microsoft.com/office/drawing/2014/main" val="36271698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So: </a:t>
                      </a:r>
                      <a:endParaRPr lang="en-GB" sz="2400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66097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9DB7E4B-38B6-2A44-929E-B87D5786E8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29703" y="902333"/>
            <a:ext cx="4102100" cy="8532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3E2B95-8490-7D46-9F70-6B5DC638A3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897094" y="2047279"/>
            <a:ext cx="1897498" cy="8532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989B4C-AACE-874B-AC1E-D5DB7F33FCC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00403" y="3312550"/>
            <a:ext cx="4064000" cy="19847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03E152-8415-BD47-B380-293615DDD1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1499" y="3288922"/>
            <a:ext cx="1816100" cy="2032000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22BAC3C-BA12-4546-8CEC-D1D143D77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726221"/>
              </p:ext>
            </p:extLst>
          </p:nvPr>
        </p:nvGraphicFramePr>
        <p:xfrm>
          <a:off x="5512676" y="2534119"/>
          <a:ext cx="1707776" cy="457200"/>
        </p:xfrm>
        <a:graphic>
          <a:graphicData uri="http://schemas.openxmlformats.org/drawingml/2006/table">
            <a:tbl>
              <a:tblPr/>
              <a:tblGrid>
                <a:gridCol w="1707776">
                  <a:extLst>
                    <a:ext uri="{9D8B030D-6E8A-4147-A177-3AD203B41FA5}">
                      <a16:colId xmlns:a16="http://schemas.microsoft.com/office/drawing/2014/main" val="41420787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Note that </a:t>
                      </a:r>
                      <a:endParaRPr lang="en-GB" sz="2400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07540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29B78A1-BC01-5F47-8E22-81D039E36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718021"/>
              </p:ext>
            </p:extLst>
          </p:nvPr>
        </p:nvGraphicFramePr>
        <p:xfrm>
          <a:off x="8430501" y="3766442"/>
          <a:ext cx="3225800" cy="1188720"/>
        </p:xfrm>
        <a:graphic>
          <a:graphicData uri="http://schemas.openxmlformats.org/drawingml/2006/table">
            <a:tbl>
              <a:tblPr/>
              <a:tblGrid>
                <a:gridCol w="3225800">
                  <a:extLst>
                    <a:ext uri="{9D8B030D-6E8A-4147-A177-3AD203B41FA5}">
                      <a16:colId xmlns:a16="http://schemas.microsoft.com/office/drawing/2014/main" val="7765317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In fact:</a:t>
                      </a:r>
                      <a:endParaRPr lang="en-GB" sz="2400" dirty="0">
                        <a:solidFill>
                          <a:srgbClr val="008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2400" b="1" dirty="0">
                          <a:solidFill>
                            <a:srgbClr val="F89746"/>
                          </a:solidFill>
                          <a:effectLst/>
                          <a:latin typeface="ARIAL" panose="020B0604020202020204" pitchFamily="34" charset="0"/>
                        </a:rPr>
                        <a:t>any number to the power of 0 is 1</a:t>
                      </a:r>
                      <a:endParaRPr lang="en-GB" sz="2400" dirty="0">
                        <a:solidFill>
                          <a:srgbClr val="F89746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788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01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4D61CE5-94D2-C448-8893-FB046F271DF6}"/>
              </a:ext>
            </a:extLst>
          </p:cNvPr>
          <p:cNvSpPr txBox="1">
            <a:spLocks/>
          </p:cNvSpPr>
          <p:nvPr/>
        </p:nvSpPr>
        <p:spPr>
          <a:xfrm>
            <a:off x="6672263" y="6123431"/>
            <a:ext cx="4957762" cy="7345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8000"/>
                </a:solidFill>
              </a:rPr>
              <a:t>2023 Digits Problem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841994C-E55B-1E49-9077-7C69F8BC6F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87125"/>
              </p:ext>
            </p:extLst>
          </p:nvPr>
        </p:nvGraphicFramePr>
        <p:xfrm>
          <a:off x="205598" y="254561"/>
          <a:ext cx="11064766" cy="822960"/>
        </p:xfrm>
        <a:graphic>
          <a:graphicData uri="http://schemas.openxmlformats.org/drawingml/2006/table">
            <a:tbl>
              <a:tblPr/>
              <a:tblGrid>
                <a:gridCol w="11064766">
                  <a:extLst>
                    <a:ext uri="{9D8B030D-6E8A-4147-A177-3AD203B41FA5}">
                      <a16:colId xmlns:a16="http://schemas.microsoft.com/office/drawing/2014/main" val="34760052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The unitary operator </a:t>
                      </a:r>
                      <a:r>
                        <a:rPr lang="en-GB" sz="2400" b="1" dirty="0">
                          <a:solidFill>
                            <a:srgbClr val="F89746"/>
                          </a:solidFill>
                          <a:effectLst/>
                          <a:latin typeface="ARIAL" panose="020B0604020202020204" pitchFamily="34" charset="0"/>
                        </a:rPr>
                        <a:t>FACTORIAL</a:t>
                      </a:r>
                      <a:r>
                        <a:rPr lang="en-GB" sz="24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 is needed to make some of the answers.</a:t>
                      </a:r>
                      <a:endParaRPr lang="en-GB" sz="2400" dirty="0">
                        <a:solidFill>
                          <a:srgbClr val="008000"/>
                        </a:solidFill>
                        <a:effectLst/>
                      </a:endParaRPr>
                    </a:p>
                    <a:p>
                      <a:pPr lvl="1"/>
                      <a:r>
                        <a:rPr lang="en-GB" sz="24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Where</a:t>
                      </a:r>
                      <a:endParaRPr lang="en-GB" sz="2400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12851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50BE880-CAFA-C04C-A9CA-61C92CA1B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8631" y="104676"/>
            <a:ext cx="601394" cy="8229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C0D35B-A72C-2948-AC69-FA1A440F4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138" y="977002"/>
            <a:ext cx="4399671" cy="822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81FEAC-D190-3D48-8344-5034B1407E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6138" y="1819997"/>
            <a:ext cx="1740877" cy="822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272F42-9A75-984E-B756-88E0E17542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8943" y="3207434"/>
            <a:ext cx="8672732" cy="822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187951-EFDB-3947-BB50-B141636EEF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5028" y="5645678"/>
            <a:ext cx="2247314" cy="82296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6C404D7-C5A1-E445-843E-402AFF7F0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208551"/>
              </p:ext>
            </p:extLst>
          </p:nvPr>
        </p:nvGraphicFramePr>
        <p:xfrm>
          <a:off x="205598" y="4772870"/>
          <a:ext cx="4806950" cy="822960"/>
        </p:xfrm>
        <a:graphic>
          <a:graphicData uri="http://schemas.openxmlformats.org/drawingml/2006/table">
            <a:tbl>
              <a:tblPr/>
              <a:tblGrid>
                <a:gridCol w="4806950">
                  <a:extLst>
                    <a:ext uri="{9D8B030D-6E8A-4147-A177-3AD203B41FA5}">
                      <a16:colId xmlns:a16="http://schemas.microsoft.com/office/drawing/2014/main" val="10451619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And by international agreement (and important here):</a:t>
                      </a:r>
                      <a:endParaRPr lang="en-GB" sz="2400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372876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48748C1-7CCB-934B-8C1F-A1EB11FDDF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8943" y="927636"/>
            <a:ext cx="1139484" cy="822960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4917186-ED0A-D14B-87CA-4E0237615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08487"/>
              </p:ext>
            </p:extLst>
          </p:nvPr>
        </p:nvGraphicFramePr>
        <p:xfrm>
          <a:off x="6672263" y="5030032"/>
          <a:ext cx="5293272" cy="457200"/>
        </p:xfrm>
        <a:graphic>
          <a:graphicData uri="http://schemas.openxmlformats.org/drawingml/2006/table">
            <a:tbl>
              <a:tblPr/>
              <a:tblGrid>
                <a:gridCol w="5293272">
                  <a:extLst>
                    <a:ext uri="{9D8B030D-6E8A-4147-A177-3AD203B41FA5}">
                      <a16:colId xmlns:a16="http://schemas.microsoft.com/office/drawing/2014/main" val="1705103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What other numbers can you find?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265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78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1E4302-C729-B34D-9AC6-58C692B256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7024" y="577023"/>
            <a:ext cx="6816286" cy="588456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4D61CE5-94D2-C448-8893-FB046F271DF6}"/>
              </a:ext>
            </a:extLst>
          </p:cNvPr>
          <p:cNvSpPr txBox="1">
            <a:spLocks/>
          </p:cNvSpPr>
          <p:nvPr/>
        </p:nvSpPr>
        <p:spPr>
          <a:xfrm>
            <a:off x="6672263" y="6123431"/>
            <a:ext cx="4957762" cy="7345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8000"/>
                </a:solidFill>
              </a:rPr>
              <a:t>2023 Digits Problem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239716-3AC0-2A48-943B-BB5E8C8E5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963082"/>
              </p:ext>
            </p:extLst>
          </p:nvPr>
        </p:nvGraphicFramePr>
        <p:xfrm>
          <a:off x="160282" y="119824"/>
          <a:ext cx="10515600" cy="45720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0946272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Here are the numbers we have found so far up to 50 and beyond:</a:t>
                      </a:r>
                      <a:endParaRPr lang="en-GB" sz="2400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97466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B55DF7-A82F-D54E-BA44-44711FEF16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826759"/>
              </p:ext>
            </p:extLst>
          </p:nvPr>
        </p:nvGraphicFramePr>
        <p:xfrm>
          <a:off x="7173311" y="881194"/>
          <a:ext cx="4821621" cy="822960"/>
        </p:xfrm>
        <a:graphic>
          <a:graphicData uri="http://schemas.openxmlformats.org/drawingml/2006/table">
            <a:tbl>
              <a:tblPr/>
              <a:tblGrid>
                <a:gridCol w="4821621">
                  <a:extLst>
                    <a:ext uri="{9D8B030D-6E8A-4147-A177-3AD203B41FA5}">
                      <a16:colId xmlns:a16="http://schemas.microsoft.com/office/drawing/2014/main" val="36121658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No solution yet for</a:t>
                      </a:r>
                      <a:endParaRPr lang="en-GB" sz="2400" dirty="0">
                        <a:solidFill>
                          <a:srgbClr val="008000"/>
                        </a:solidFill>
                        <a:effectLst/>
                      </a:endParaRPr>
                    </a:p>
                    <a:p>
                      <a:r>
                        <a:rPr lang="en-GB" sz="2400" b="1" dirty="0">
                          <a:solidFill>
                            <a:srgbClr val="F89746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  <a:endParaRPr lang="en-GB" sz="2400" b="1" dirty="0">
                        <a:solidFill>
                          <a:srgbClr val="F89746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28294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FD7388E-BC26-C441-BA7D-C90474978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49539"/>
              </p:ext>
            </p:extLst>
          </p:nvPr>
        </p:nvGraphicFramePr>
        <p:xfrm>
          <a:off x="7173310" y="2027396"/>
          <a:ext cx="4821621" cy="1188720"/>
        </p:xfrm>
        <a:graphic>
          <a:graphicData uri="http://schemas.openxmlformats.org/drawingml/2006/table">
            <a:tbl>
              <a:tblPr/>
              <a:tblGrid>
                <a:gridCol w="4821621">
                  <a:extLst>
                    <a:ext uri="{9D8B030D-6E8A-4147-A177-3AD203B41FA5}">
                      <a16:colId xmlns:a16="http://schemas.microsoft.com/office/drawing/2014/main" val="16067460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Solution not in 2023 order</a:t>
                      </a:r>
                      <a:endParaRPr lang="en-GB" sz="2400" dirty="0">
                        <a:solidFill>
                          <a:srgbClr val="008000"/>
                        </a:solidFill>
                        <a:effectLst/>
                      </a:endParaRPr>
                    </a:p>
                    <a:p>
                      <a:r>
                        <a:rPr lang="en-GB" sz="2400" b="1" dirty="0">
                          <a:solidFill>
                            <a:srgbClr val="F89746"/>
                          </a:solidFill>
                          <a:effectLst/>
                          <a:latin typeface="ARIAL" panose="020B0604020202020204" pitchFamily="34" charset="0"/>
                        </a:rPr>
                        <a:t>17, 22, 31,33 to 35, 38, 43 to 45, 47, 49, 50</a:t>
                      </a:r>
                      <a:endParaRPr lang="en-GB" sz="2400" dirty="0">
                        <a:solidFill>
                          <a:srgbClr val="F89746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65325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9942083-0E87-C646-8F2D-67B8974F6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801966"/>
              </p:ext>
            </p:extLst>
          </p:nvPr>
        </p:nvGraphicFramePr>
        <p:xfrm>
          <a:off x="7173310" y="3539358"/>
          <a:ext cx="4317124" cy="822960"/>
        </p:xfrm>
        <a:graphic>
          <a:graphicData uri="http://schemas.openxmlformats.org/drawingml/2006/table">
            <a:tbl>
              <a:tblPr/>
              <a:tblGrid>
                <a:gridCol w="4317124">
                  <a:extLst>
                    <a:ext uri="{9D8B030D-6E8A-4147-A177-3AD203B41FA5}">
                      <a16:colId xmlns:a16="http://schemas.microsoft.com/office/drawing/2014/main" val="17642926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All others have been found in the order of 2023</a:t>
                      </a:r>
                      <a:endParaRPr lang="en-GB" sz="2400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923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56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4D61CE5-94D2-C448-8893-FB046F271DF6}"/>
              </a:ext>
            </a:extLst>
          </p:cNvPr>
          <p:cNvSpPr txBox="1">
            <a:spLocks/>
          </p:cNvSpPr>
          <p:nvPr/>
        </p:nvSpPr>
        <p:spPr>
          <a:xfrm>
            <a:off x="6672263" y="6123431"/>
            <a:ext cx="4957762" cy="7345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8000"/>
                </a:solidFill>
              </a:rPr>
              <a:t>2023 Digits Problem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239716-3AC0-2A48-943B-BB5E8C8E5114}"/>
              </a:ext>
            </a:extLst>
          </p:cNvPr>
          <p:cNvGraphicFramePr>
            <a:graphicFrameLocks noGrp="1"/>
          </p:cNvGraphicFramePr>
          <p:nvPr/>
        </p:nvGraphicFramePr>
        <p:xfrm>
          <a:off x="160282" y="119824"/>
          <a:ext cx="10515600" cy="45720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0946272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Here are the numbers we have found so far up to 50 and beyond:</a:t>
                      </a:r>
                      <a:endParaRPr lang="en-GB" sz="2400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97466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61E4302-C729-B34D-9AC6-58C692B25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774190"/>
            <a:ext cx="5937999" cy="5707117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050F9DD-C5EB-E9E1-42B1-6E83F26AD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629086"/>
              </p:ext>
            </p:extLst>
          </p:nvPr>
        </p:nvGraphicFramePr>
        <p:xfrm>
          <a:off x="7173311" y="881194"/>
          <a:ext cx="4821621" cy="822960"/>
        </p:xfrm>
        <a:graphic>
          <a:graphicData uri="http://schemas.openxmlformats.org/drawingml/2006/table">
            <a:tbl>
              <a:tblPr/>
              <a:tblGrid>
                <a:gridCol w="4821621">
                  <a:extLst>
                    <a:ext uri="{9D8B030D-6E8A-4147-A177-3AD203B41FA5}">
                      <a16:colId xmlns:a16="http://schemas.microsoft.com/office/drawing/2014/main" val="36121658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No solution yet for</a:t>
                      </a:r>
                      <a:endParaRPr lang="en-GB" sz="2400" dirty="0">
                        <a:solidFill>
                          <a:srgbClr val="008000"/>
                        </a:solidFill>
                        <a:effectLst/>
                      </a:endParaRPr>
                    </a:p>
                    <a:p>
                      <a:r>
                        <a:rPr lang="en-GB" sz="2400" b="1" dirty="0">
                          <a:solidFill>
                            <a:srgbClr val="F89746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  <a:endParaRPr lang="en-GB" sz="2400" b="1" dirty="0">
                        <a:solidFill>
                          <a:srgbClr val="F89746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28294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1A94B23-91D6-5CDB-615F-56BC1EF45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54079"/>
              </p:ext>
            </p:extLst>
          </p:nvPr>
        </p:nvGraphicFramePr>
        <p:xfrm>
          <a:off x="7173310" y="2027396"/>
          <a:ext cx="4821621" cy="1188720"/>
        </p:xfrm>
        <a:graphic>
          <a:graphicData uri="http://schemas.openxmlformats.org/drawingml/2006/table">
            <a:tbl>
              <a:tblPr/>
              <a:tblGrid>
                <a:gridCol w="4821621">
                  <a:extLst>
                    <a:ext uri="{9D8B030D-6E8A-4147-A177-3AD203B41FA5}">
                      <a16:colId xmlns:a16="http://schemas.microsoft.com/office/drawing/2014/main" val="16067460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Solution not in 2023 order</a:t>
                      </a:r>
                      <a:endParaRPr lang="en-GB" sz="2400" dirty="0">
                        <a:solidFill>
                          <a:srgbClr val="008000"/>
                        </a:solidFill>
                        <a:effectLst/>
                      </a:endParaRPr>
                    </a:p>
                    <a:p>
                      <a:r>
                        <a:rPr lang="en-GB" sz="2400" b="1" dirty="0">
                          <a:solidFill>
                            <a:srgbClr val="F89746"/>
                          </a:solidFill>
                          <a:effectLst/>
                          <a:latin typeface="ARIAL" panose="020B0604020202020204" pitchFamily="34" charset="0"/>
                        </a:rPr>
                        <a:t>17, 22, 31,33 to 35, 38, 43 to 45, 47, 49, 50</a:t>
                      </a:r>
                      <a:endParaRPr lang="en-GB" sz="2400" dirty="0">
                        <a:solidFill>
                          <a:srgbClr val="F89746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65325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8933205-DF0D-1E51-E2D1-263BA8416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427445"/>
              </p:ext>
            </p:extLst>
          </p:nvPr>
        </p:nvGraphicFramePr>
        <p:xfrm>
          <a:off x="7173310" y="3539358"/>
          <a:ext cx="4317124" cy="822960"/>
        </p:xfrm>
        <a:graphic>
          <a:graphicData uri="http://schemas.openxmlformats.org/drawingml/2006/table">
            <a:tbl>
              <a:tblPr/>
              <a:tblGrid>
                <a:gridCol w="4317124">
                  <a:extLst>
                    <a:ext uri="{9D8B030D-6E8A-4147-A177-3AD203B41FA5}">
                      <a16:colId xmlns:a16="http://schemas.microsoft.com/office/drawing/2014/main" val="17642926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All others have been found in the order of 2023</a:t>
                      </a:r>
                      <a:endParaRPr lang="en-GB" sz="2400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923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73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22983</TotalTime>
  <Words>548</Words>
  <Application>Microsoft Macintosh PowerPoint</Application>
  <PresentationFormat>Widescreen</PresentationFormat>
  <Paragraphs>92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</vt:lpstr>
      <vt:lpstr>Calibri</vt:lpstr>
      <vt:lpstr>Calibri Light</vt:lpstr>
      <vt:lpstr>Tahoma</vt:lpstr>
      <vt:lpstr>Custom Design</vt:lpstr>
      <vt:lpstr>Office Theme</vt:lpstr>
      <vt:lpstr>2023 Digits Problem</vt:lpstr>
      <vt:lpstr>2023 Digits Problem</vt:lpstr>
      <vt:lpstr>You may want to open the Excel file 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Factors and Prime Factors </dc:title>
  <dc:creator>Lucy Miller</dc:creator>
  <cp:lastModifiedBy>Dave Miller</cp:lastModifiedBy>
  <cp:revision>95</cp:revision>
  <dcterms:created xsi:type="dcterms:W3CDTF">2020-04-18T15:11:51Z</dcterms:created>
  <dcterms:modified xsi:type="dcterms:W3CDTF">2022-12-20T17:56:38Z</dcterms:modified>
</cp:coreProperties>
</file>