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693" r:id="rId2"/>
  </p:sldMasterIdLst>
  <p:notesMasterIdLst>
    <p:notesMasterId r:id="rId31"/>
  </p:notesMasterIdLst>
  <p:sldIdLst>
    <p:sldId id="256" r:id="rId3"/>
    <p:sldId id="282" r:id="rId4"/>
    <p:sldId id="298" r:id="rId5"/>
    <p:sldId id="305" r:id="rId6"/>
    <p:sldId id="299" r:id="rId7"/>
    <p:sldId id="295" r:id="rId8"/>
    <p:sldId id="322" r:id="rId9"/>
    <p:sldId id="301" r:id="rId10"/>
    <p:sldId id="302" r:id="rId11"/>
    <p:sldId id="303" r:id="rId12"/>
    <p:sldId id="306" r:id="rId13"/>
    <p:sldId id="323" r:id="rId14"/>
    <p:sldId id="312" r:id="rId15"/>
    <p:sldId id="324" r:id="rId16"/>
    <p:sldId id="330" r:id="rId17"/>
    <p:sldId id="314" r:id="rId18"/>
    <p:sldId id="315" r:id="rId19"/>
    <p:sldId id="316" r:id="rId20"/>
    <p:sldId id="313" r:id="rId21"/>
    <p:sldId id="318" r:id="rId22"/>
    <p:sldId id="319" r:id="rId23"/>
    <p:sldId id="320" r:id="rId24"/>
    <p:sldId id="321" r:id="rId25"/>
    <p:sldId id="325" r:id="rId26"/>
    <p:sldId id="284" r:id="rId27"/>
    <p:sldId id="317" r:id="rId28"/>
    <p:sldId id="326" r:id="rId29"/>
    <p:sldId id="32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89746"/>
    <a:srgbClr val="00FA00"/>
    <a:srgbClr val="FF40FF"/>
    <a:srgbClr val="8786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36"/>
    <p:restoredTop sz="45767"/>
  </p:normalViewPr>
  <p:slideViewPr>
    <p:cSldViewPr snapToGrid="0" snapToObjects="1">
      <p:cViewPr varScale="1">
        <p:scale>
          <a:sx n="49" d="100"/>
          <a:sy n="49" d="100"/>
        </p:scale>
        <p:origin x="184" y="920"/>
      </p:cViewPr>
      <p:guideLst/>
    </p:cSldViewPr>
  </p:slideViewPr>
  <p:notesTextViewPr>
    <p:cViewPr>
      <p:scale>
        <a:sx n="1" d="1"/>
        <a:sy n="1" d="1"/>
      </p:scale>
      <p:origin x="0" y="0"/>
    </p:cViewPr>
  </p:notesTextViewPr>
  <p:notesViewPr>
    <p:cSldViewPr snapToGrid="0" snapToObjects="1">
      <p:cViewPr varScale="1">
        <p:scale>
          <a:sx n="146" d="100"/>
          <a:sy n="146" d="100"/>
        </p:scale>
        <p:origin x="136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5CF84-EF0B-5444-A2C8-6218D9521F12}" type="datetimeFigureOut">
              <a:rPr lang="en-US" smtClean="0"/>
              <a:t>10/12/20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E987E4-D102-4844-97E9-4BE28C568535}" type="slidenum">
              <a:rPr lang="en-US" smtClean="0"/>
              <a:t>‹#›</a:t>
            </a:fld>
            <a:endParaRPr lang="en-US" dirty="0"/>
          </a:p>
        </p:txBody>
      </p:sp>
    </p:spTree>
    <p:extLst>
      <p:ext uri="{BB962C8B-B14F-4D97-AF65-F5344CB8AC3E}">
        <p14:creationId xmlns:p14="http://schemas.microsoft.com/office/powerpoint/2010/main" val="546425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Davem195@ntlworld.com"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2.tiff"/></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Notes for this scatter graphs lesson available as well as ActivInspire and excel file.</a:t>
            </a:r>
          </a:p>
        </p:txBody>
      </p:sp>
      <p:sp>
        <p:nvSpPr>
          <p:cNvPr id="4" name="Slide Number Placeholder 3"/>
          <p:cNvSpPr>
            <a:spLocks noGrp="1"/>
          </p:cNvSpPr>
          <p:nvPr>
            <p:ph type="sldNum" sz="quarter" idx="5"/>
          </p:nvPr>
        </p:nvSpPr>
        <p:spPr/>
        <p:txBody>
          <a:bodyPr/>
          <a:lstStyle/>
          <a:p>
            <a:fld id="{0AE987E4-D102-4844-97E9-4BE28C568535}" type="slidenum">
              <a:rPr lang="en-US" smtClean="0"/>
              <a:t>1</a:t>
            </a:fld>
            <a:endParaRPr lang="en-US" dirty="0"/>
          </a:p>
        </p:txBody>
      </p:sp>
    </p:spTree>
    <p:extLst>
      <p:ext uri="{BB962C8B-B14F-4D97-AF65-F5344CB8AC3E}">
        <p14:creationId xmlns:p14="http://schemas.microsoft.com/office/powerpoint/2010/main" val="40704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 based this work on the writings of Vitruvius who was a Roman who lived in the first century BC and wrote one of the first books on architecture. In this book he made some statements about the proportions of the body. Here are a few of them:</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	the head from the top of the head to the chin is one eighth of the height of the body</a:t>
            </a:r>
          </a:p>
          <a:p>
            <a:pPr lvl="0"/>
            <a:r>
              <a:rPr lang="en-GB" sz="1200" kern="1200" dirty="0">
                <a:solidFill>
                  <a:schemeClr val="tx1"/>
                </a:solidFill>
                <a:effectLst/>
                <a:latin typeface="+mn-lt"/>
                <a:ea typeface="+mn-ea"/>
                <a:cs typeface="+mn-cs"/>
              </a:rPr>
              <a:t>	the nose from the bottom of the nostrils to the line between the eyebrows is one third</a:t>
            </a:r>
          </a:p>
          <a:p>
            <a:pPr lvl="0"/>
            <a:r>
              <a:rPr lang="en-GB" sz="1200" kern="1200" dirty="0">
                <a:solidFill>
                  <a:schemeClr val="tx1"/>
                </a:solidFill>
                <a:effectLst/>
                <a:latin typeface="+mn-lt"/>
                <a:ea typeface="+mn-ea"/>
                <a:cs typeface="+mn-cs"/>
              </a:rPr>
              <a:t>	the foot is one sixth of the height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will take some more measurements to see what if what he said is still true</a:t>
            </a:r>
          </a:p>
        </p:txBody>
      </p:sp>
      <p:sp>
        <p:nvSpPr>
          <p:cNvPr id="4" name="Slide Number Placeholder 3"/>
          <p:cNvSpPr>
            <a:spLocks noGrp="1"/>
          </p:cNvSpPr>
          <p:nvPr>
            <p:ph type="sldNum" sz="quarter" idx="5"/>
          </p:nvPr>
        </p:nvSpPr>
        <p:spPr/>
        <p:txBody>
          <a:bodyPr/>
          <a:lstStyle/>
          <a:p>
            <a:fld id="{0AE987E4-D102-4844-97E9-4BE28C568535}" type="slidenum">
              <a:rPr lang="en-US" smtClean="0"/>
              <a:t>10</a:t>
            </a:fld>
            <a:endParaRPr lang="en-US" dirty="0"/>
          </a:p>
        </p:txBody>
      </p:sp>
    </p:spTree>
    <p:extLst>
      <p:ext uri="{BB962C8B-B14F-4D97-AF65-F5344CB8AC3E}">
        <p14:creationId xmlns:p14="http://schemas.microsoft.com/office/powerpoint/2010/main" val="676872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 based this work on the writings of Vitruvius who was a Roman who lived in the first century BC and wrote one of the first books on architecture. In this book he made some statements about the proportions of the body. Here are a few of them:</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	the head from the top of the head to the chin is one eighth of the height of the body</a:t>
            </a:r>
          </a:p>
          <a:p>
            <a:pPr lvl="0"/>
            <a:r>
              <a:rPr lang="en-GB" sz="1200" kern="1200" dirty="0">
                <a:solidFill>
                  <a:schemeClr val="tx1"/>
                </a:solidFill>
                <a:effectLst/>
                <a:latin typeface="+mn-lt"/>
                <a:ea typeface="+mn-ea"/>
                <a:cs typeface="+mn-cs"/>
              </a:rPr>
              <a:t>	the nose from the bottom of the nostrils to the line between the eyebrows is one third</a:t>
            </a:r>
          </a:p>
          <a:p>
            <a:pPr lvl="0"/>
            <a:r>
              <a:rPr lang="en-GB" sz="1200" kern="1200" dirty="0">
                <a:solidFill>
                  <a:schemeClr val="tx1"/>
                </a:solidFill>
                <a:effectLst/>
                <a:latin typeface="+mn-lt"/>
                <a:ea typeface="+mn-ea"/>
                <a:cs typeface="+mn-cs"/>
              </a:rPr>
              <a:t>	the foot is one sixth of the height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will take some more measurements to see what if what he said is still true – the three extra measurements we will collect are: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your head height – from the top of your head to your chin</a:t>
            </a:r>
          </a:p>
          <a:p>
            <a:pPr lvl="0"/>
            <a:r>
              <a:rPr lang="en-GB" sz="1200" kern="1200" dirty="0">
                <a:solidFill>
                  <a:schemeClr val="tx1"/>
                </a:solidFill>
                <a:effectLst/>
                <a:latin typeface="+mn-lt"/>
                <a:ea typeface="+mn-ea"/>
                <a:cs typeface="+mn-cs"/>
              </a:rPr>
              <a:t>	your nose size (its height) from the bottom of your nostrils to the line between the eyebrows</a:t>
            </a:r>
          </a:p>
          <a:p>
            <a:pPr lvl="0"/>
            <a:r>
              <a:rPr lang="en-GB" sz="1200" kern="1200" dirty="0">
                <a:solidFill>
                  <a:schemeClr val="tx1"/>
                </a:solidFill>
                <a:effectLst/>
                <a:latin typeface="+mn-lt"/>
                <a:ea typeface="+mn-ea"/>
                <a:cs typeface="+mn-cs"/>
              </a:rPr>
              <a:t>	your foot size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Having collected the information, put them into the spreadsheet in my computer in the correct place – the column headings are for your data.</a:t>
            </a:r>
          </a:p>
        </p:txBody>
      </p:sp>
      <p:sp>
        <p:nvSpPr>
          <p:cNvPr id="4" name="Slide Number Placeholder 3"/>
          <p:cNvSpPr>
            <a:spLocks noGrp="1"/>
          </p:cNvSpPr>
          <p:nvPr>
            <p:ph type="sldNum" sz="quarter" idx="5"/>
          </p:nvPr>
        </p:nvSpPr>
        <p:spPr/>
        <p:txBody>
          <a:bodyPr/>
          <a:lstStyle/>
          <a:p>
            <a:fld id="{0AE987E4-D102-4844-97E9-4BE28C568535}" type="slidenum">
              <a:rPr lang="en-US" smtClean="0"/>
              <a:t>11</a:t>
            </a:fld>
            <a:endParaRPr lang="en-US" dirty="0"/>
          </a:p>
        </p:txBody>
      </p:sp>
    </p:spTree>
    <p:extLst>
      <p:ext uri="{BB962C8B-B14F-4D97-AF65-F5344CB8AC3E}">
        <p14:creationId xmlns:p14="http://schemas.microsoft.com/office/powerpoint/2010/main" val="883757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 to collect your data: Shoe sizes follow. Original taken from Activity Maths 6 and 7 Dave Miller (1991).</a:t>
            </a:r>
          </a:p>
        </p:txBody>
      </p:sp>
      <p:sp>
        <p:nvSpPr>
          <p:cNvPr id="4" name="Slide Number Placeholder 3"/>
          <p:cNvSpPr>
            <a:spLocks noGrp="1"/>
          </p:cNvSpPr>
          <p:nvPr>
            <p:ph type="sldNum" sz="quarter" idx="5"/>
          </p:nvPr>
        </p:nvSpPr>
        <p:spPr/>
        <p:txBody>
          <a:bodyPr/>
          <a:lstStyle/>
          <a:p>
            <a:fld id="{0AE987E4-D102-4844-97E9-4BE28C568535}" type="slidenum">
              <a:rPr lang="en-US" smtClean="0"/>
              <a:t>12</a:t>
            </a:fld>
            <a:endParaRPr lang="en-US" dirty="0"/>
          </a:p>
        </p:txBody>
      </p:sp>
    </p:spTree>
    <p:extLst>
      <p:ext uri="{BB962C8B-B14F-4D97-AF65-F5344CB8AC3E}">
        <p14:creationId xmlns:p14="http://schemas.microsoft.com/office/powerpoint/2010/main" val="3254331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Shoe sizes to cm</a:t>
            </a:r>
          </a:p>
        </p:txBody>
      </p:sp>
      <p:sp>
        <p:nvSpPr>
          <p:cNvPr id="4" name="Slide Number Placeholder 3"/>
          <p:cNvSpPr>
            <a:spLocks noGrp="1"/>
          </p:cNvSpPr>
          <p:nvPr>
            <p:ph type="sldNum" sz="quarter" idx="5"/>
          </p:nvPr>
        </p:nvSpPr>
        <p:spPr/>
        <p:txBody>
          <a:bodyPr/>
          <a:lstStyle/>
          <a:p>
            <a:fld id="{0AE987E4-D102-4844-97E9-4BE28C568535}" type="slidenum">
              <a:rPr lang="en-US" smtClean="0"/>
              <a:t>13</a:t>
            </a:fld>
            <a:endParaRPr lang="en-US" dirty="0"/>
          </a:p>
        </p:txBody>
      </p:sp>
    </p:spTree>
    <p:extLst>
      <p:ext uri="{BB962C8B-B14F-4D97-AF65-F5344CB8AC3E}">
        <p14:creationId xmlns:p14="http://schemas.microsoft.com/office/powerpoint/2010/main" val="543424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Pupils can do this while others input data into computer. Original taken from Activity Maths 6 and 7 Dave Miller (1991).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E987E4-D102-4844-97E9-4BE28C568535}" type="slidenum">
              <a:rPr lang="en-US" smtClean="0"/>
              <a:t>14</a:t>
            </a:fld>
            <a:endParaRPr lang="en-US" dirty="0"/>
          </a:p>
        </p:txBody>
      </p:sp>
    </p:spTree>
    <p:extLst>
      <p:ext uri="{BB962C8B-B14F-4D97-AF65-F5344CB8AC3E}">
        <p14:creationId xmlns:p14="http://schemas.microsoft.com/office/powerpoint/2010/main" val="2816296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gif shows answers to ratios shown on slide. Original taken from Activity Maths 6 and 7 Dave Miller (1991).</a:t>
            </a:r>
          </a:p>
        </p:txBody>
      </p:sp>
      <p:sp>
        <p:nvSpPr>
          <p:cNvPr id="4" name="Slide Number Placeholder 3"/>
          <p:cNvSpPr>
            <a:spLocks noGrp="1"/>
          </p:cNvSpPr>
          <p:nvPr>
            <p:ph type="sldNum" sz="quarter" idx="5"/>
          </p:nvPr>
        </p:nvSpPr>
        <p:spPr/>
        <p:txBody>
          <a:bodyPr/>
          <a:lstStyle/>
          <a:p>
            <a:fld id="{0AE987E4-D102-4844-97E9-4BE28C568535}" type="slidenum">
              <a:rPr lang="en-US" smtClean="0"/>
              <a:t>15</a:t>
            </a:fld>
            <a:endParaRPr lang="en-US" dirty="0"/>
          </a:p>
        </p:txBody>
      </p:sp>
    </p:spTree>
    <p:extLst>
      <p:ext uri="{BB962C8B-B14F-4D97-AF65-F5344CB8AC3E}">
        <p14:creationId xmlns:p14="http://schemas.microsoft.com/office/powerpoint/2010/main" val="633625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Show how to plot a scatter graph if needed.</a:t>
            </a:r>
          </a:p>
        </p:txBody>
      </p:sp>
      <p:sp>
        <p:nvSpPr>
          <p:cNvPr id="4" name="Slide Number Placeholder 3"/>
          <p:cNvSpPr>
            <a:spLocks noGrp="1"/>
          </p:cNvSpPr>
          <p:nvPr>
            <p:ph type="sldNum" sz="quarter" idx="5"/>
          </p:nvPr>
        </p:nvSpPr>
        <p:spPr/>
        <p:txBody>
          <a:bodyPr/>
          <a:lstStyle/>
          <a:p>
            <a:fld id="{0AE987E4-D102-4844-97E9-4BE28C568535}" type="slidenum">
              <a:rPr lang="en-US" smtClean="0"/>
              <a:t>16</a:t>
            </a:fld>
            <a:endParaRPr lang="en-US" dirty="0"/>
          </a:p>
        </p:txBody>
      </p:sp>
    </p:spTree>
    <p:extLst>
      <p:ext uri="{BB962C8B-B14F-4D97-AF65-F5344CB8AC3E}">
        <p14:creationId xmlns:p14="http://schemas.microsoft.com/office/powerpoint/2010/main" val="1406744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Collect some answers and see what pupils think. Typical examples are shown for ‘average’ adults.</a:t>
            </a:r>
          </a:p>
        </p:txBody>
      </p:sp>
      <p:sp>
        <p:nvSpPr>
          <p:cNvPr id="4" name="Slide Number Placeholder 3"/>
          <p:cNvSpPr>
            <a:spLocks noGrp="1"/>
          </p:cNvSpPr>
          <p:nvPr>
            <p:ph type="sldNum" sz="quarter" idx="5"/>
          </p:nvPr>
        </p:nvSpPr>
        <p:spPr/>
        <p:txBody>
          <a:bodyPr/>
          <a:lstStyle/>
          <a:p>
            <a:fld id="{0AE987E4-D102-4844-97E9-4BE28C568535}" type="slidenum">
              <a:rPr lang="en-US" smtClean="0"/>
              <a:t>17</a:t>
            </a:fld>
            <a:endParaRPr lang="en-US" dirty="0"/>
          </a:p>
        </p:txBody>
      </p:sp>
    </p:spTree>
    <p:extLst>
      <p:ext uri="{BB962C8B-B14F-4D97-AF65-F5344CB8AC3E}">
        <p14:creationId xmlns:p14="http://schemas.microsoft.com/office/powerpoint/2010/main" val="3530303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Interestingly this measurement (of the laa) has a parallel in Britain – do you know what that is?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It is the fathom, a nautical measurement used to measure the depth of water. It probably came about from the way in which sailors measured the depth of the water, using a rope with a lead weight at the end of it and pulling the rope taut across their chest from one fingertip to fingertip then letting the lead weight drop down into the water. Each pull of the rope across the chest would mean another fathom of rope would drop straight down into the water.</a:t>
            </a:r>
          </a:p>
        </p:txBody>
      </p:sp>
      <p:sp>
        <p:nvSpPr>
          <p:cNvPr id="4" name="Slide Number Placeholder 3"/>
          <p:cNvSpPr>
            <a:spLocks noGrp="1"/>
          </p:cNvSpPr>
          <p:nvPr>
            <p:ph type="sldNum" sz="quarter" idx="5"/>
          </p:nvPr>
        </p:nvSpPr>
        <p:spPr/>
        <p:txBody>
          <a:bodyPr/>
          <a:lstStyle/>
          <a:p>
            <a:fld id="{0AE987E4-D102-4844-97E9-4BE28C568535}" type="slidenum">
              <a:rPr lang="en-US" smtClean="0"/>
              <a:t>18</a:t>
            </a:fld>
            <a:endParaRPr lang="en-US" dirty="0"/>
          </a:p>
        </p:txBody>
      </p:sp>
    </p:spTree>
    <p:extLst>
      <p:ext uri="{BB962C8B-B14F-4D97-AF65-F5344CB8AC3E}">
        <p14:creationId xmlns:p14="http://schemas.microsoft.com/office/powerpoint/2010/main" val="408751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Leonardo da Vinci made a very famous drawing that used a number of body measurements including the fathom – it is called Vitruvian man and consists of the front view of a man apparently with four legs - two together and two spread out (one on each side). The man also has four arms – two straight at right angles to his trunk, one each side, and the other two also to his side and stretched straight but higher. The man is inside a square and a circle so that his arms and legs that are at right angles, as well as the top of his head touch the sides of the square and the other four limbs touch the circumference of the circle.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E987E4-D102-4844-97E9-4BE28C568535}" type="slidenum">
              <a:rPr lang="en-US" smtClean="0"/>
              <a:t>19</a:t>
            </a:fld>
            <a:endParaRPr lang="en-US" dirty="0"/>
          </a:p>
        </p:txBody>
      </p:sp>
    </p:spTree>
    <p:extLst>
      <p:ext uri="{BB962C8B-B14F-4D97-AF65-F5344CB8AC3E}">
        <p14:creationId xmlns:p14="http://schemas.microsoft.com/office/powerpoint/2010/main" val="2362183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Overview</a:t>
            </a:r>
          </a:p>
          <a:p>
            <a:r>
              <a:rPr lang="en-GB" sz="1200" kern="1200" dirty="0">
                <a:solidFill>
                  <a:schemeClr val="tx1"/>
                </a:solidFill>
                <a:effectLst/>
                <a:latin typeface="+mn-lt"/>
                <a:ea typeface="+mn-ea"/>
                <a:cs typeface="+mn-cs"/>
              </a:rPr>
              <a:t>Highly recommended you follow the script below. This body maths lesson:</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	is about Scatter graphs</a:t>
            </a:r>
          </a:p>
          <a:p>
            <a:pPr lvl="0"/>
            <a:r>
              <a:rPr lang="en-GB" sz="1200" kern="1200" dirty="0">
                <a:solidFill>
                  <a:schemeClr val="tx1"/>
                </a:solidFill>
                <a:effectLst/>
                <a:latin typeface="+mn-lt"/>
                <a:ea typeface="+mn-ea"/>
                <a:cs typeface="+mn-cs"/>
              </a:rPr>
              <a:t>	concerns data collection (and sense of such)</a:t>
            </a:r>
          </a:p>
          <a:p>
            <a:pPr lvl="0"/>
            <a:r>
              <a:rPr lang="en-GB" sz="1200" kern="1200" dirty="0">
                <a:solidFill>
                  <a:schemeClr val="tx1"/>
                </a:solidFill>
                <a:effectLst/>
                <a:latin typeface="+mn-lt"/>
                <a:ea typeface="+mn-ea"/>
                <a:cs typeface="+mn-cs"/>
              </a:rPr>
              <a:t>	considers historical and cultural information</a:t>
            </a:r>
          </a:p>
          <a:p>
            <a:pPr lvl="0"/>
            <a:r>
              <a:rPr lang="en-GB" sz="1200" kern="1200" dirty="0">
                <a:solidFill>
                  <a:schemeClr val="tx1"/>
                </a:solidFill>
                <a:effectLst/>
                <a:latin typeface="+mn-lt"/>
                <a:ea typeface="+mn-ea"/>
                <a:cs typeface="+mn-cs"/>
              </a:rPr>
              <a:t>	relates mathematics to the world around us</a:t>
            </a:r>
          </a:p>
          <a:p>
            <a:pPr lvl="0"/>
            <a:r>
              <a:rPr lang="en-GB" sz="1200" kern="1200" dirty="0">
                <a:solidFill>
                  <a:schemeClr val="tx1"/>
                </a:solidFill>
                <a:effectLst/>
                <a:latin typeface="+mn-lt"/>
                <a:ea typeface="+mn-ea"/>
                <a:cs typeface="+mn-cs"/>
              </a:rPr>
              <a:t>	indirectly relates to ratio and proportion</a:t>
            </a:r>
          </a:p>
          <a:p>
            <a:pPr lvl="0"/>
            <a:r>
              <a:rPr lang="en-GB" sz="1200" kern="1200" dirty="0">
                <a:solidFill>
                  <a:schemeClr val="tx1"/>
                </a:solidFill>
                <a:effectLst/>
                <a:latin typeface="+mn-lt"/>
                <a:ea typeface="+mn-ea"/>
                <a:cs typeface="+mn-cs"/>
              </a:rPr>
              <a:t>	looks at classical proportions/measurements</a:t>
            </a:r>
          </a:p>
          <a:p>
            <a:pPr lvl="0"/>
            <a:r>
              <a:rPr lang="en-GB" sz="1200" kern="1200" dirty="0">
                <a:solidFill>
                  <a:schemeClr val="tx1"/>
                </a:solidFill>
                <a:effectLst/>
                <a:latin typeface="+mn-lt"/>
                <a:ea typeface="+mn-ea"/>
                <a:cs typeface="+mn-cs"/>
              </a:rPr>
              <a:t>	considers UK measurements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Basically 6 body measurements, in cm, are to be collected: </a:t>
            </a:r>
          </a:p>
          <a:p>
            <a:pPr lvl="2"/>
            <a:r>
              <a:rPr lang="en-GB" sz="1200" kern="1200" dirty="0">
                <a:solidFill>
                  <a:schemeClr val="tx1"/>
                </a:solidFill>
                <a:effectLst/>
                <a:latin typeface="+mn-lt"/>
                <a:ea typeface="+mn-ea"/>
                <a:cs typeface="+mn-cs"/>
              </a:rPr>
              <a:t>laa (span from fingertip to fingertip)</a:t>
            </a:r>
          </a:p>
          <a:p>
            <a:pPr lvl="2"/>
            <a:r>
              <a:rPr lang="en-GB" sz="1200" kern="1200" dirty="0">
                <a:solidFill>
                  <a:schemeClr val="tx1"/>
                </a:solidFill>
                <a:effectLst/>
                <a:latin typeface="+mn-lt"/>
                <a:ea typeface="+mn-ea"/>
                <a:cs typeface="+mn-cs"/>
              </a:rPr>
              <a:t>height</a:t>
            </a:r>
          </a:p>
          <a:p>
            <a:pPr lvl="2"/>
            <a:r>
              <a:rPr lang="en-GB" sz="1200" kern="1200" dirty="0">
                <a:solidFill>
                  <a:schemeClr val="tx1"/>
                </a:solidFill>
                <a:effectLst/>
                <a:latin typeface="+mn-lt"/>
                <a:ea typeface="+mn-ea"/>
                <a:cs typeface="+mn-cs"/>
              </a:rPr>
              <a:t>head circumference</a:t>
            </a:r>
          </a:p>
          <a:p>
            <a:pPr lvl="2"/>
            <a:r>
              <a:rPr lang="en-GB" sz="1200" kern="1200" dirty="0">
                <a:solidFill>
                  <a:schemeClr val="tx1"/>
                </a:solidFill>
                <a:effectLst/>
                <a:latin typeface="+mn-lt"/>
                <a:ea typeface="+mn-ea"/>
                <a:cs typeface="+mn-cs"/>
              </a:rPr>
              <a:t>crown to chin distance</a:t>
            </a:r>
          </a:p>
          <a:p>
            <a:pPr lvl="2"/>
            <a:r>
              <a:rPr lang="en-GB" sz="1200" kern="1200" dirty="0">
                <a:solidFill>
                  <a:schemeClr val="tx1"/>
                </a:solidFill>
                <a:effectLst/>
                <a:latin typeface="+mn-lt"/>
                <a:ea typeface="+mn-ea"/>
                <a:cs typeface="+mn-cs"/>
              </a:rPr>
              <a:t>nose length (a vertical distance)</a:t>
            </a:r>
          </a:p>
          <a:p>
            <a:pPr lvl="2"/>
            <a:r>
              <a:rPr lang="en-GB" sz="1200" kern="1200" dirty="0">
                <a:solidFill>
                  <a:schemeClr val="tx1"/>
                </a:solidFill>
                <a:effectLst/>
                <a:latin typeface="+mn-lt"/>
                <a:ea typeface="+mn-ea"/>
                <a:cs typeface="+mn-cs"/>
              </a:rPr>
              <a:t>foot length</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 spreadsheet is provided </a:t>
            </a:r>
          </a:p>
          <a:p>
            <a:pPr lvl="0"/>
            <a:r>
              <a:rPr lang="en-GB" sz="1200" kern="1200" dirty="0">
                <a:solidFill>
                  <a:schemeClr val="tx1"/>
                </a:solidFill>
                <a:effectLst/>
                <a:latin typeface="+mn-lt"/>
                <a:ea typeface="+mn-ea"/>
                <a:cs typeface="+mn-cs"/>
              </a:rPr>
              <a:t>	add measurements (pupils do this while making and comparing their doors)</a:t>
            </a:r>
          </a:p>
          <a:p>
            <a:pPr lvl="0"/>
            <a:r>
              <a:rPr lang="en-GB" sz="1200" kern="1200" dirty="0">
                <a:solidFill>
                  <a:schemeClr val="tx1"/>
                </a:solidFill>
                <a:effectLst/>
                <a:latin typeface="+mn-lt"/>
                <a:ea typeface="+mn-ea"/>
                <a:cs typeface="+mn-cs"/>
              </a:rPr>
              <a:t>	creates 5 scatter graphs (each of the measurements 2 to 6 above plotted against the laa in cm</a:t>
            </a:r>
          </a:p>
          <a:p>
            <a:pPr lvl="0"/>
            <a:r>
              <a:rPr lang="en-GB" sz="1200" kern="1200" dirty="0">
                <a:solidFill>
                  <a:schemeClr val="tx1"/>
                </a:solidFill>
                <a:effectLst/>
                <a:latin typeface="+mn-lt"/>
                <a:ea typeface="+mn-ea"/>
                <a:cs typeface="+mn-cs"/>
              </a:rPr>
              <a:t>	lets you/pupils make other scatter graphs – need excel charting skills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Collect 6 body measurements and use these to draw scatter graphs. Links to mathematics from other cultures, art, ratio and proportion (historically) as well as units of measurement. </a:t>
            </a:r>
          </a:p>
          <a:p>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Africa Counts (Claudia Zaslavsky) building Chagga houses, measurements used. </a:t>
            </a:r>
          </a:p>
          <a:p>
            <a:pPr lvl="0"/>
            <a:r>
              <a:rPr lang="en-GB" sz="1200" kern="1200" dirty="0">
                <a:solidFill>
                  <a:schemeClr val="tx1"/>
                </a:solidFill>
                <a:effectLst/>
                <a:latin typeface="+mn-lt"/>
                <a:ea typeface="+mn-ea"/>
                <a:cs typeface="+mn-cs"/>
              </a:rPr>
              <a:t> Examples of Chagga houses still available.</a:t>
            </a:r>
          </a:p>
          <a:p>
            <a:pPr lvl="0"/>
            <a:r>
              <a:rPr lang="en-GB" sz="1200" kern="1200" dirty="0">
                <a:solidFill>
                  <a:schemeClr val="tx1"/>
                </a:solidFill>
                <a:effectLst/>
                <a:latin typeface="+mn-lt"/>
                <a:ea typeface="+mn-ea"/>
                <a:cs typeface="+mn-cs"/>
              </a:rPr>
              <a:t>Laa (span) head-circumference, hat size and height.</a:t>
            </a:r>
          </a:p>
          <a:p>
            <a:pPr lvl="0"/>
            <a:r>
              <a:rPr lang="en-GB" sz="1200" kern="1200" dirty="0">
                <a:solidFill>
                  <a:schemeClr val="tx1"/>
                </a:solidFill>
                <a:effectLst/>
                <a:latin typeface="+mn-lt"/>
                <a:ea typeface="+mn-ea"/>
                <a:cs typeface="+mn-cs"/>
              </a:rPr>
              <a:t>Quotes from 1973 edition about Chagga process to build house.</a:t>
            </a:r>
          </a:p>
          <a:p>
            <a:pPr lvl="0"/>
            <a:r>
              <a:rPr lang="en-GB" sz="1200" kern="1200" dirty="0">
                <a:solidFill>
                  <a:schemeClr val="tx1"/>
                </a:solidFill>
                <a:effectLst/>
                <a:latin typeface="+mn-lt"/>
                <a:ea typeface="+mn-ea"/>
                <a:cs typeface="+mn-cs"/>
              </a:rPr>
              <a:t>The Chagga now, information about Tanzania.</a:t>
            </a:r>
          </a:p>
          <a:p>
            <a:pPr lvl="0"/>
            <a:r>
              <a:rPr lang="en-GB" sz="1200" kern="1200" dirty="0">
                <a:solidFill>
                  <a:schemeClr val="tx1"/>
                </a:solidFill>
                <a:effectLst/>
                <a:latin typeface="+mn-lt"/>
                <a:ea typeface="+mn-ea"/>
                <a:cs typeface="+mn-cs"/>
              </a:rPr>
              <a:t>Door ratios (height of door (laa) ÷ head circumference.</a:t>
            </a:r>
          </a:p>
          <a:p>
            <a:pPr lvl="0"/>
            <a:r>
              <a:rPr lang="en-GB" sz="1200" kern="1200" dirty="0">
                <a:solidFill>
                  <a:schemeClr val="tx1"/>
                </a:solidFill>
                <a:effectLst/>
                <a:latin typeface="+mn-lt"/>
                <a:ea typeface="+mn-ea"/>
                <a:cs typeface="+mn-cs"/>
              </a:rPr>
              <a:t>Vitruvian Man by Leonardo, what do you notice?</a:t>
            </a:r>
          </a:p>
          <a:p>
            <a:pPr lvl="0"/>
            <a:r>
              <a:rPr lang="en-GB" sz="1200" kern="1200" dirty="0">
                <a:solidFill>
                  <a:schemeClr val="tx1"/>
                </a:solidFill>
                <a:effectLst/>
                <a:latin typeface="+mn-lt"/>
                <a:ea typeface="+mn-ea"/>
                <a:cs typeface="+mn-cs"/>
              </a:rPr>
              <a:t>Ratios of the body from Vitrvius, Roman architect.</a:t>
            </a:r>
          </a:p>
          <a:p>
            <a:pPr lvl="0"/>
            <a:r>
              <a:rPr lang="en-GB" sz="1200" kern="1200" dirty="0">
                <a:solidFill>
                  <a:schemeClr val="tx1"/>
                </a:solidFill>
                <a:effectLst/>
                <a:latin typeface="+mn-lt"/>
                <a:ea typeface="+mn-ea"/>
                <a:cs typeface="+mn-cs"/>
              </a:rPr>
              <a:t>Data collection (6 items); calculate 3 value; make your door.</a:t>
            </a:r>
          </a:p>
          <a:p>
            <a:pPr lvl="0"/>
            <a:r>
              <a:rPr lang="en-GB" sz="1200" kern="1200" dirty="0">
                <a:solidFill>
                  <a:schemeClr val="tx1"/>
                </a:solidFill>
                <a:effectLst/>
                <a:latin typeface="+mn-lt"/>
                <a:ea typeface="+mn-ea"/>
                <a:cs typeface="+mn-cs"/>
              </a:rPr>
              <a:t>Baby adult ratio, how do the skeletons compare when same height</a:t>
            </a:r>
          </a:p>
          <a:p>
            <a:pPr lvl="0"/>
            <a:r>
              <a:rPr lang="en-GB" sz="1200" kern="1200" dirty="0">
                <a:solidFill>
                  <a:schemeClr val="tx1"/>
                </a:solidFill>
                <a:effectLst/>
                <a:latin typeface="+mn-lt"/>
                <a:ea typeface="+mn-ea"/>
                <a:cs typeface="+mn-cs"/>
              </a:rPr>
              <a:t>Baby adult ratio gif</a:t>
            </a:r>
          </a:p>
          <a:p>
            <a:pPr lvl="0"/>
            <a:r>
              <a:rPr lang="en-GB" sz="1200" kern="1200" dirty="0">
                <a:solidFill>
                  <a:schemeClr val="tx1"/>
                </a:solidFill>
                <a:effectLst/>
                <a:latin typeface="+mn-lt"/>
                <a:ea typeface="+mn-ea"/>
                <a:cs typeface="+mn-cs"/>
              </a:rPr>
              <a:t>Data collection methods: details.</a:t>
            </a:r>
          </a:p>
          <a:p>
            <a:pPr lvl="0"/>
            <a:r>
              <a:rPr lang="en-GB" sz="1200" kern="1200" dirty="0">
                <a:solidFill>
                  <a:schemeClr val="tx1"/>
                </a:solidFill>
                <a:effectLst/>
                <a:latin typeface="+mn-lt"/>
                <a:ea typeface="+mn-ea"/>
                <a:cs typeface="+mn-cs"/>
              </a:rPr>
              <a:t>Shoe sizes to cm; feet and inches to cm (for heights).</a:t>
            </a:r>
          </a:p>
          <a:p>
            <a:pPr lvl="0"/>
            <a:r>
              <a:rPr lang="en-GB" sz="1200" kern="1200" dirty="0">
                <a:solidFill>
                  <a:schemeClr val="tx1"/>
                </a:solidFill>
                <a:effectLst/>
                <a:latin typeface="+mn-lt"/>
                <a:ea typeface="+mn-ea"/>
                <a:cs typeface="+mn-cs"/>
              </a:rPr>
              <a:t>Draw a scatter graph: show how to plot points.</a:t>
            </a:r>
          </a:p>
          <a:p>
            <a:pPr lvl="0"/>
            <a:r>
              <a:rPr lang="en-GB" sz="1200" kern="1200" dirty="0">
                <a:solidFill>
                  <a:schemeClr val="tx1"/>
                </a:solidFill>
                <a:effectLst/>
                <a:latin typeface="+mn-lt"/>
                <a:ea typeface="+mn-ea"/>
                <a:cs typeface="+mn-cs"/>
              </a:rPr>
              <a:t>People doors: are pupil doors all the same as real doors and more.</a:t>
            </a:r>
          </a:p>
          <a:p>
            <a:pPr lvl="0"/>
            <a:r>
              <a:rPr lang="en-GB" sz="1200" kern="1200" dirty="0">
                <a:solidFill>
                  <a:schemeClr val="tx1"/>
                </a:solidFill>
                <a:effectLst/>
                <a:latin typeface="+mn-lt"/>
                <a:ea typeface="+mn-ea"/>
                <a:cs typeface="+mn-cs"/>
              </a:rPr>
              <a:t>Laa is UK measurement too – the fathom (6 feet = 183 cm).</a:t>
            </a:r>
          </a:p>
          <a:p>
            <a:pPr lvl="0"/>
            <a:r>
              <a:rPr lang="en-GB" sz="1200" kern="1200" dirty="0">
                <a:solidFill>
                  <a:schemeClr val="tx1"/>
                </a:solidFill>
                <a:effectLst/>
                <a:latin typeface="+mn-lt"/>
                <a:ea typeface="+mn-ea"/>
                <a:cs typeface="+mn-cs"/>
              </a:rPr>
              <a:t>Vitruvian Man, Leonardo and link to measurements.</a:t>
            </a:r>
          </a:p>
          <a:p>
            <a:pPr lvl="0"/>
            <a:r>
              <a:rPr lang="en-GB" sz="1200" kern="1200" dirty="0">
                <a:solidFill>
                  <a:schemeClr val="tx1"/>
                </a:solidFill>
                <a:effectLst/>
                <a:latin typeface="+mn-lt"/>
                <a:ea typeface="+mn-ea"/>
                <a:cs typeface="+mn-cs"/>
              </a:rPr>
              <a:t>Data collection and charts – example excel input page.</a:t>
            </a:r>
          </a:p>
          <a:p>
            <a:pPr lvl="0"/>
            <a:r>
              <a:rPr lang="en-GB" sz="1200" kern="1200" dirty="0">
                <a:solidFill>
                  <a:schemeClr val="tx1"/>
                </a:solidFill>
                <a:effectLst/>
                <a:latin typeface="+mn-lt"/>
                <a:ea typeface="+mn-ea"/>
                <a:cs typeface="+mn-cs"/>
              </a:rPr>
              <a:t>Page to paste data/scatter graphs.</a:t>
            </a:r>
          </a:p>
          <a:p>
            <a:pPr lvl="0"/>
            <a:r>
              <a:rPr lang="en-GB" sz="1200" kern="1200" dirty="0">
                <a:solidFill>
                  <a:schemeClr val="tx1"/>
                </a:solidFill>
                <a:effectLst/>
                <a:latin typeface="+mn-lt"/>
                <a:ea typeface="+mn-ea"/>
                <a:cs typeface="+mn-cs"/>
              </a:rPr>
              <a:t>Link to podcast from BBC on Vitruvius (42 minutes).</a:t>
            </a:r>
          </a:p>
          <a:p>
            <a:pPr lvl="0"/>
            <a:r>
              <a:rPr lang="en-GB" sz="1200" kern="1200" dirty="0">
                <a:solidFill>
                  <a:schemeClr val="tx1"/>
                </a:solidFill>
                <a:effectLst/>
                <a:latin typeface="+mn-lt"/>
                <a:ea typeface="+mn-ea"/>
                <a:cs typeface="+mn-cs"/>
              </a:rPr>
              <a:t>Vitruvian Man: baby and adult to same height. Find proportions.</a:t>
            </a:r>
          </a:p>
          <a:p>
            <a:pPr lvl="0"/>
            <a:r>
              <a:rPr lang="en-GB" sz="1200" kern="1200" dirty="0">
                <a:solidFill>
                  <a:schemeClr val="tx1"/>
                </a:solidFill>
                <a:effectLst/>
                <a:latin typeface="+mn-lt"/>
                <a:ea typeface="+mn-ea"/>
                <a:cs typeface="+mn-cs"/>
              </a:rPr>
              <a:t>Vitruvian Man: 21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century. Make measurements.</a:t>
            </a:r>
          </a:p>
          <a:p>
            <a:pPr lvl="0"/>
            <a:r>
              <a:rPr lang="en-GB" sz="1200" kern="1200" dirty="0">
                <a:solidFill>
                  <a:schemeClr val="tx1"/>
                </a:solidFill>
                <a:effectLst/>
                <a:latin typeface="+mn-lt"/>
                <a:ea typeface="+mn-ea"/>
                <a:cs typeface="+mn-cs"/>
              </a:rPr>
              <a:t>Further info: 3 pages from The Genesis of Form by Mark Verstockt</a:t>
            </a: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4 photocopiable master three providing axes and a grid for scatter graphs, the other a data collection sheet (for e.g. homework).</a:t>
            </a:r>
          </a:p>
          <a:p>
            <a:endParaRPr lang="en-US" dirty="0"/>
          </a:p>
          <a:p>
            <a:r>
              <a:rPr lang="en-GB" sz="1200" kern="1200" dirty="0">
                <a:solidFill>
                  <a:schemeClr val="tx1"/>
                </a:solidFill>
                <a:effectLst/>
                <a:latin typeface="+mn-lt"/>
                <a:ea typeface="+mn-ea"/>
                <a:cs typeface="+mn-cs"/>
              </a:rPr>
              <a:t>Enjoy </a:t>
            </a:r>
          </a:p>
          <a:p>
            <a:r>
              <a:rPr lang="en-GB" sz="1200" u="sng" kern="1200" dirty="0">
                <a:solidFill>
                  <a:schemeClr val="tx1"/>
                </a:solidFill>
                <a:effectLst/>
                <a:latin typeface="+mn-lt"/>
                <a:ea typeface="+mn-ea"/>
                <a:cs typeface="+mn-cs"/>
                <a:hlinkClick r:id="rId3"/>
              </a:rPr>
              <a:t>Davem195@ntlworld.com</a:t>
            </a:r>
            <a:endParaRPr lang="en-US" dirty="0"/>
          </a:p>
        </p:txBody>
      </p:sp>
      <p:sp>
        <p:nvSpPr>
          <p:cNvPr id="4" name="Slide Number Placeholder 3"/>
          <p:cNvSpPr>
            <a:spLocks noGrp="1"/>
          </p:cNvSpPr>
          <p:nvPr>
            <p:ph type="sldNum" sz="quarter" idx="5"/>
          </p:nvPr>
        </p:nvSpPr>
        <p:spPr/>
        <p:txBody>
          <a:bodyPr/>
          <a:lstStyle/>
          <a:p>
            <a:fld id="{0AE987E4-D102-4844-97E9-4BE28C568535}" type="slidenum">
              <a:rPr lang="en-US" smtClean="0"/>
              <a:t>2</a:t>
            </a:fld>
            <a:endParaRPr lang="en-US" dirty="0"/>
          </a:p>
        </p:txBody>
      </p:sp>
      <p:pic>
        <p:nvPicPr>
          <p:cNvPr id="5" name="Picture 4">
            <a:extLst>
              <a:ext uri="{FF2B5EF4-FFF2-40B4-BE49-F238E27FC236}">
                <a16:creationId xmlns:a16="http://schemas.microsoft.com/office/drawing/2014/main" id="{77050850-E4EE-9D4F-A85B-8AFB7CBB64E7}"/>
              </a:ext>
            </a:extLst>
          </p:cNvPr>
          <p:cNvPicPr/>
          <p:nvPr/>
        </p:nvPicPr>
        <p:blipFill>
          <a:blip r:embed="rId4"/>
          <a:stretch>
            <a:fillRect/>
          </a:stretch>
        </p:blipFill>
        <p:spPr>
          <a:xfrm>
            <a:off x="1500596" y="4878479"/>
            <a:ext cx="4152900" cy="260350"/>
          </a:xfrm>
          <a:prstGeom prst="rect">
            <a:avLst/>
          </a:prstGeom>
        </p:spPr>
      </p:pic>
    </p:spTree>
    <p:extLst>
      <p:ext uri="{BB962C8B-B14F-4D97-AF65-F5344CB8AC3E}">
        <p14:creationId xmlns:p14="http://schemas.microsoft.com/office/powerpoint/2010/main" val="1151574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These are taken from the spreadsheet.</a:t>
            </a:r>
          </a:p>
        </p:txBody>
      </p:sp>
      <p:sp>
        <p:nvSpPr>
          <p:cNvPr id="4" name="Slide Number Placeholder 3"/>
          <p:cNvSpPr>
            <a:spLocks noGrp="1"/>
          </p:cNvSpPr>
          <p:nvPr>
            <p:ph type="sldNum" sz="quarter" idx="5"/>
          </p:nvPr>
        </p:nvSpPr>
        <p:spPr/>
        <p:txBody>
          <a:bodyPr/>
          <a:lstStyle/>
          <a:p>
            <a:fld id="{0AE987E4-D102-4844-97E9-4BE28C568535}" type="slidenum">
              <a:rPr lang="en-US" smtClean="0"/>
              <a:t>20</a:t>
            </a:fld>
            <a:endParaRPr lang="en-US" dirty="0"/>
          </a:p>
        </p:txBody>
      </p:sp>
    </p:spTree>
    <p:extLst>
      <p:ext uri="{BB962C8B-B14F-4D97-AF65-F5344CB8AC3E}">
        <p14:creationId xmlns:p14="http://schemas.microsoft.com/office/powerpoint/2010/main" val="115949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you to e.g. add the pupil data from the spreadsheet so pupils can create their own scatter graphs using the worksheet templates.</a:t>
            </a:r>
          </a:p>
        </p:txBody>
      </p:sp>
      <p:sp>
        <p:nvSpPr>
          <p:cNvPr id="4" name="Slide Number Placeholder 3"/>
          <p:cNvSpPr>
            <a:spLocks noGrp="1"/>
          </p:cNvSpPr>
          <p:nvPr>
            <p:ph type="sldNum" sz="quarter" idx="5"/>
          </p:nvPr>
        </p:nvSpPr>
        <p:spPr/>
        <p:txBody>
          <a:bodyPr/>
          <a:lstStyle/>
          <a:p>
            <a:fld id="{0AE987E4-D102-4844-97E9-4BE28C568535}" type="slidenum">
              <a:rPr lang="en-US" smtClean="0"/>
              <a:t>21</a:t>
            </a:fld>
            <a:endParaRPr lang="en-US" dirty="0"/>
          </a:p>
        </p:txBody>
      </p:sp>
    </p:spTree>
    <p:extLst>
      <p:ext uri="{BB962C8B-B14F-4D97-AF65-F5344CB8AC3E}">
        <p14:creationId xmlns:p14="http://schemas.microsoft.com/office/powerpoint/2010/main" val="2436757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may interest you.</a:t>
            </a:r>
          </a:p>
        </p:txBody>
      </p:sp>
      <p:sp>
        <p:nvSpPr>
          <p:cNvPr id="4" name="Slide Number Placeholder 3"/>
          <p:cNvSpPr>
            <a:spLocks noGrp="1"/>
          </p:cNvSpPr>
          <p:nvPr>
            <p:ph type="sldNum" sz="quarter" idx="5"/>
          </p:nvPr>
        </p:nvSpPr>
        <p:spPr/>
        <p:txBody>
          <a:bodyPr/>
          <a:lstStyle/>
          <a:p>
            <a:fld id="{0AE987E4-D102-4844-97E9-4BE28C568535}" type="slidenum">
              <a:rPr lang="en-US" smtClean="0"/>
              <a:t>22</a:t>
            </a:fld>
            <a:endParaRPr lang="en-US" dirty="0"/>
          </a:p>
        </p:txBody>
      </p:sp>
    </p:spTree>
    <p:extLst>
      <p:ext uri="{BB962C8B-B14F-4D97-AF65-F5344CB8AC3E}">
        <p14:creationId xmlns:p14="http://schemas.microsoft.com/office/powerpoint/2010/main" val="14385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Original in Activity Maths 6 and 7 Dave Miller (1991)</a:t>
            </a:r>
          </a:p>
        </p:txBody>
      </p:sp>
      <p:sp>
        <p:nvSpPr>
          <p:cNvPr id="4" name="Slide Number Placeholder 3"/>
          <p:cNvSpPr>
            <a:spLocks noGrp="1"/>
          </p:cNvSpPr>
          <p:nvPr>
            <p:ph type="sldNum" sz="quarter" idx="5"/>
          </p:nvPr>
        </p:nvSpPr>
        <p:spPr/>
        <p:txBody>
          <a:bodyPr/>
          <a:lstStyle/>
          <a:p>
            <a:fld id="{0AE987E4-D102-4844-97E9-4BE28C568535}" type="slidenum">
              <a:rPr lang="en-US" smtClean="0"/>
              <a:t>23</a:t>
            </a:fld>
            <a:endParaRPr lang="en-US" dirty="0"/>
          </a:p>
        </p:txBody>
      </p:sp>
    </p:spTree>
    <p:extLst>
      <p:ext uri="{BB962C8B-B14F-4D97-AF65-F5344CB8AC3E}">
        <p14:creationId xmlns:p14="http://schemas.microsoft.com/office/powerpoint/2010/main" val="480985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may be of further interest.</a:t>
            </a:r>
          </a:p>
        </p:txBody>
      </p:sp>
      <p:sp>
        <p:nvSpPr>
          <p:cNvPr id="4" name="Slide Number Placeholder 3"/>
          <p:cNvSpPr>
            <a:spLocks noGrp="1"/>
          </p:cNvSpPr>
          <p:nvPr>
            <p:ph type="sldNum" sz="quarter" idx="5"/>
          </p:nvPr>
        </p:nvSpPr>
        <p:spPr/>
        <p:txBody>
          <a:bodyPr/>
          <a:lstStyle/>
          <a:p>
            <a:fld id="{0AE987E4-D102-4844-97E9-4BE28C568535}" type="slidenum">
              <a:rPr lang="en-US" smtClean="0"/>
              <a:t>24</a:t>
            </a:fld>
            <a:endParaRPr lang="en-US" dirty="0"/>
          </a:p>
        </p:txBody>
      </p:sp>
    </p:spTree>
    <p:extLst>
      <p:ext uri="{BB962C8B-B14F-4D97-AF65-F5344CB8AC3E}">
        <p14:creationId xmlns:p14="http://schemas.microsoft.com/office/powerpoint/2010/main" val="2757113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Photocopiable master. Originals taken from Activity Maths 6 and 7 Dave Miller (1991).</a:t>
            </a:r>
            <a:endParaRPr lang="en-US" dirty="0"/>
          </a:p>
        </p:txBody>
      </p:sp>
      <p:sp>
        <p:nvSpPr>
          <p:cNvPr id="4" name="Slide Number Placeholder 3"/>
          <p:cNvSpPr>
            <a:spLocks noGrp="1"/>
          </p:cNvSpPr>
          <p:nvPr>
            <p:ph type="sldNum" sz="quarter" idx="5"/>
          </p:nvPr>
        </p:nvSpPr>
        <p:spPr/>
        <p:txBody>
          <a:bodyPr/>
          <a:lstStyle/>
          <a:p>
            <a:fld id="{0AE987E4-D102-4844-97E9-4BE28C568535}" type="slidenum">
              <a:rPr lang="en-US" smtClean="0"/>
              <a:t>25</a:t>
            </a:fld>
            <a:endParaRPr lang="en-US" dirty="0"/>
          </a:p>
        </p:txBody>
      </p:sp>
    </p:spTree>
    <p:extLst>
      <p:ext uri="{BB962C8B-B14F-4D97-AF65-F5344CB8AC3E}">
        <p14:creationId xmlns:p14="http://schemas.microsoft.com/office/powerpoint/2010/main" val="173010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Photocopiable master.</a:t>
            </a:r>
            <a:endParaRPr lang="en-US" dirty="0"/>
          </a:p>
        </p:txBody>
      </p:sp>
      <p:sp>
        <p:nvSpPr>
          <p:cNvPr id="4" name="Slide Number Placeholder 3"/>
          <p:cNvSpPr>
            <a:spLocks noGrp="1"/>
          </p:cNvSpPr>
          <p:nvPr>
            <p:ph type="sldNum" sz="quarter" idx="5"/>
          </p:nvPr>
        </p:nvSpPr>
        <p:spPr/>
        <p:txBody>
          <a:bodyPr/>
          <a:lstStyle/>
          <a:p>
            <a:fld id="{0AE987E4-D102-4844-97E9-4BE28C568535}" type="slidenum">
              <a:rPr lang="en-US" smtClean="0"/>
              <a:t>26</a:t>
            </a:fld>
            <a:endParaRPr lang="en-US" dirty="0"/>
          </a:p>
        </p:txBody>
      </p:sp>
    </p:spTree>
    <p:extLst>
      <p:ext uri="{BB962C8B-B14F-4D97-AF65-F5344CB8AC3E}">
        <p14:creationId xmlns:p14="http://schemas.microsoft.com/office/powerpoint/2010/main" val="1385376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Photocopiable master.</a:t>
            </a:r>
            <a:endParaRPr lang="en-US" dirty="0"/>
          </a:p>
        </p:txBody>
      </p:sp>
      <p:sp>
        <p:nvSpPr>
          <p:cNvPr id="4" name="Slide Number Placeholder 3"/>
          <p:cNvSpPr>
            <a:spLocks noGrp="1"/>
          </p:cNvSpPr>
          <p:nvPr>
            <p:ph type="sldNum" sz="quarter" idx="5"/>
          </p:nvPr>
        </p:nvSpPr>
        <p:spPr/>
        <p:txBody>
          <a:bodyPr/>
          <a:lstStyle/>
          <a:p>
            <a:fld id="{0AE987E4-D102-4844-97E9-4BE28C568535}" type="slidenum">
              <a:rPr lang="en-US" smtClean="0"/>
              <a:t>27</a:t>
            </a:fld>
            <a:endParaRPr lang="en-US" dirty="0"/>
          </a:p>
        </p:txBody>
      </p:sp>
    </p:spTree>
    <p:extLst>
      <p:ext uri="{BB962C8B-B14F-4D97-AF65-F5344CB8AC3E}">
        <p14:creationId xmlns:p14="http://schemas.microsoft.com/office/powerpoint/2010/main" val="1784478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Photocopiable master.</a:t>
            </a:r>
            <a:endParaRPr lang="en-US" dirty="0"/>
          </a:p>
        </p:txBody>
      </p:sp>
      <p:sp>
        <p:nvSpPr>
          <p:cNvPr id="4" name="Slide Number Placeholder 3"/>
          <p:cNvSpPr>
            <a:spLocks noGrp="1"/>
          </p:cNvSpPr>
          <p:nvPr>
            <p:ph type="sldNum" sz="quarter" idx="5"/>
          </p:nvPr>
        </p:nvSpPr>
        <p:spPr/>
        <p:txBody>
          <a:bodyPr/>
          <a:lstStyle/>
          <a:p>
            <a:fld id="{0AE987E4-D102-4844-97E9-4BE28C568535}" type="slidenum">
              <a:rPr lang="en-US" smtClean="0"/>
              <a:t>28</a:t>
            </a:fld>
            <a:endParaRPr lang="en-US" dirty="0"/>
          </a:p>
        </p:txBody>
      </p:sp>
    </p:spTree>
    <p:extLst>
      <p:ext uri="{BB962C8B-B14F-4D97-AF65-F5344CB8AC3E}">
        <p14:creationId xmlns:p14="http://schemas.microsoft.com/office/powerpoint/2010/main" val="411820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Lesson Script</a:t>
            </a:r>
          </a:p>
          <a:p>
            <a:r>
              <a:rPr lang="en-GB" sz="1200" kern="1200" dirty="0">
                <a:solidFill>
                  <a:schemeClr val="tx1"/>
                </a:solidFill>
                <a:effectLst/>
                <a:latin typeface="+mn-lt"/>
                <a:ea typeface="+mn-ea"/>
                <a:cs typeface="+mn-cs"/>
              </a:rPr>
              <a:t>We start with the work of Claudia Zaslavsky and her brilliant book Africa Counts. In this she writes about and shows pictures of the homes of the Chagga people who live in the foothills of Mount Kilimanjaro, which is in Tanzania.</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Look at the dwellings shown here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Quoting from the book:</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“When a Chagga built his traditional beehive-shaped house on the fertile slope of Mount Kilimanjaro, he called upon the tallest man he knew. His neighbour would lie flat upon the site of the prospective home, with his arms outstretched. The span from the fingertips of one hand to those of the other is called a </a:t>
            </a:r>
            <a:r>
              <a:rPr lang="en-GB" sz="1200" i="1" kern="1200" dirty="0">
                <a:solidFill>
                  <a:schemeClr val="tx1"/>
                </a:solidFill>
                <a:effectLst/>
                <a:latin typeface="+mn-lt"/>
                <a:ea typeface="+mn-ea"/>
                <a:cs typeface="+mn-cs"/>
              </a:rPr>
              <a:t>laa</a:t>
            </a:r>
            <a:r>
              <a:rPr lang="en-GB" sz="1200" kern="1200" dirty="0">
                <a:solidFill>
                  <a:schemeClr val="tx1"/>
                </a:solidFill>
                <a:effectLst/>
                <a:latin typeface="+mn-lt"/>
                <a:ea typeface="+mn-ea"/>
                <a:cs typeface="+mn-cs"/>
              </a:rPr>
              <a:t>. To mark off the circumference, the builder tied a hoe to a rope of length equal to the desired radius, two to three laa. The rope was attached to a peg, and as he walked around this peg, he drew a circle with his hoe.”</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So this leads to a question – look at the room you are in, would you fit a Chagga dwelling in it?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Finally Claudia Zaslavsky tells us how the dimensions of the ‘door’, or perhaps more correctly the entrance to the Chagga home were decided. What do you think?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E987E4-D102-4844-97E9-4BE28C568535}" type="slidenum">
              <a:rPr lang="en-US" smtClean="0"/>
              <a:t>3</a:t>
            </a:fld>
            <a:endParaRPr lang="en-US" dirty="0"/>
          </a:p>
        </p:txBody>
      </p:sp>
    </p:spTree>
    <p:extLst>
      <p:ext uri="{BB962C8B-B14F-4D97-AF65-F5344CB8AC3E}">
        <p14:creationId xmlns:p14="http://schemas.microsoft.com/office/powerpoint/2010/main" val="415072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Lesson Script</a:t>
            </a:r>
          </a:p>
          <a:p>
            <a:r>
              <a:rPr lang="en-GB" sz="1200" kern="1200" dirty="0">
                <a:solidFill>
                  <a:schemeClr val="tx1"/>
                </a:solidFill>
                <a:effectLst/>
                <a:latin typeface="+mn-lt"/>
                <a:ea typeface="+mn-ea"/>
                <a:cs typeface="+mn-cs"/>
              </a:rPr>
              <a:t>We start with the work of Claudia Zaslavsky and her brilliant book Africa Counts. In this she writes about and shows pictures of the homes of the Chagga people who live in the foothills of Mount Kilimanjaro, which is in Tanzania.</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Look at the dwellings shown here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Quoting from the book:</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“When a Chagga built his traditional beehive-shaped house on the fertile slope of Mount Kilimanjaro, he called upon the tallest man he knew. His neighbour would lie flat upon the site of the prospective home, with his arms outstretched. The span from the fingertips of one hand to those of the other is called a </a:t>
            </a:r>
            <a:r>
              <a:rPr lang="en-GB" sz="1200" i="1" kern="1200" dirty="0">
                <a:solidFill>
                  <a:schemeClr val="tx1"/>
                </a:solidFill>
                <a:effectLst/>
                <a:latin typeface="+mn-lt"/>
                <a:ea typeface="+mn-ea"/>
                <a:cs typeface="+mn-cs"/>
              </a:rPr>
              <a:t>laa</a:t>
            </a:r>
            <a:r>
              <a:rPr lang="en-GB" sz="1200" kern="1200" dirty="0">
                <a:solidFill>
                  <a:schemeClr val="tx1"/>
                </a:solidFill>
                <a:effectLst/>
                <a:latin typeface="+mn-lt"/>
                <a:ea typeface="+mn-ea"/>
                <a:cs typeface="+mn-cs"/>
              </a:rPr>
              <a:t>. To mark off the circumference, the builder tied a hoe to a rope of length equal to the desired radius, two to three laa. The rope was attached to a peg, and as he walked around this peg, he drew a circle with his hoe.”</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So this leads to a question – look at the room you are in, would you fit a Chagga dwelling in it?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Finally Claudia Zaslavsky tells us how the dimensions of the ‘door’, or perhaps more correctly the entrance to the Chagga home were decided. What do you think?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E987E4-D102-4844-97E9-4BE28C568535}" type="slidenum">
              <a:rPr lang="en-US" smtClean="0"/>
              <a:t>4</a:t>
            </a:fld>
            <a:endParaRPr lang="en-US" dirty="0"/>
          </a:p>
        </p:txBody>
      </p:sp>
    </p:spTree>
    <p:extLst>
      <p:ext uri="{BB962C8B-B14F-4D97-AF65-F5344CB8AC3E}">
        <p14:creationId xmlns:p14="http://schemas.microsoft.com/office/powerpoint/2010/main" val="531855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Lesson Script continued</a:t>
            </a:r>
          </a:p>
          <a:p>
            <a:r>
              <a:rPr lang="en-GB" sz="1200" kern="1200" dirty="0">
                <a:solidFill>
                  <a:schemeClr val="tx1"/>
                </a:solidFill>
                <a:effectLst/>
                <a:latin typeface="+mn-lt"/>
                <a:ea typeface="+mn-ea"/>
                <a:cs typeface="+mn-cs"/>
              </a:rPr>
              <a:t>Finally Claudia Zaslavsky tells us how the dimensions of the ‘door’, or perhaps more correctly the entrance to the Chagga home were decided. What do you think?</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You might have worked out how they decided the height of the door, but you are very unlikely to have worked out the body measurement used to decide the width of the door.</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door height was equal to the span of the man's arms; its width was the circumference of his head, measured by a string.”</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 if you collect your own laa and your own height, would you get through your own door without bending and without hitting your head?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Do you know roughly what your head circumference is?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Well these are three pieces of data that you will need to collect: your laa (that is your arm span), your height and your head circumference.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Interestingly this measurement (of the laa) has a parallel in Britain – do you know what that is? (See later)</a:t>
            </a:r>
          </a:p>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E987E4-D102-4844-97E9-4BE28C568535}" type="slidenum">
              <a:rPr lang="en-US" smtClean="0"/>
              <a:t>5</a:t>
            </a:fld>
            <a:endParaRPr lang="en-US" dirty="0"/>
          </a:p>
        </p:txBody>
      </p:sp>
    </p:spTree>
    <p:extLst>
      <p:ext uri="{BB962C8B-B14F-4D97-AF65-F5344CB8AC3E}">
        <p14:creationId xmlns:p14="http://schemas.microsoft.com/office/powerpoint/2010/main" val="31658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Lesson Script </a:t>
            </a:r>
          </a:p>
          <a:p>
            <a:r>
              <a:rPr lang="en-GB" sz="1200" kern="1200" dirty="0">
                <a:solidFill>
                  <a:schemeClr val="tx1"/>
                </a:solidFill>
                <a:effectLst/>
                <a:latin typeface="+mn-lt"/>
                <a:ea typeface="+mn-ea"/>
                <a:cs typeface="+mn-cs"/>
              </a:rPr>
              <a:t>Finally Claudia Zaslavsky tells us how the dimensions of the ‘door’, or perhaps more correctly the entrance to the Chagga home were decided. What do you think?</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You might have worked out how they decided the height of the door, but you are very unlikely to have worked out the body measurement used to decide the width of the door.</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door height was equal to the span of the man's arms; its width was the circumference of his head, measured by a string.”</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 if you collect your own laa and your own height, would you get through your own door without bending and without hitting your head?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Do you know roughly what your head circumference is?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Well these are three pieces of data that you will need to collect: your laa (that is your arm span), your height and your head circumference.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Interestingly this measurement (of the laa) has a parallel in Britain – do you know what that is? (See later)</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E987E4-D102-4844-97E9-4BE28C568535}" type="slidenum">
              <a:rPr lang="en-US" smtClean="0"/>
              <a:t>6</a:t>
            </a:fld>
            <a:endParaRPr lang="en-US" dirty="0"/>
          </a:p>
        </p:txBody>
      </p:sp>
    </p:spTree>
    <p:extLst>
      <p:ext uri="{BB962C8B-B14F-4D97-AF65-F5344CB8AC3E}">
        <p14:creationId xmlns:p14="http://schemas.microsoft.com/office/powerpoint/2010/main" val="4049029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More information</a:t>
            </a:r>
          </a:p>
        </p:txBody>
      </p:sp>
      <p:sp>
        <p:nvSpPr>
          <p:cNvPr id="4" name="Slide Number Placeholder 3"/>
          <p:cNvSpPr>
            <a:spLocks noGrp="1"/>
          </p:cNvSpPr>
          <p:nvPr>
            <p:ph type="sldNum" sz="quarter" idx="5"/>
          </p:nvPr>
        </p:nvSpPr>
        <p:spPr/>
        <p:txBody>
          <a:bodyPr/>
          <a:lstStyle/>
          <a:p>
            <a:fld id="{0AE987E4-D102-4844-97E9-4BE28C568535}" type="slidenum">
              <a:rPr lang="en-US" smtClean="0"/>
              <a:t>7</a:t>
            </a:fld>
            <a:endParaRPr lang="en-US" dirty="0"/>
          </a:p>
        </p:txBody>
      </p:sp>
    </p:spTree>
    <p:extLst>
      <p:ext uri="{BB962C8B-B14F-4D97-AF65-F5344CB8AC3E}">
        <p14:creationId xmlns:p14="http://schemas.microsoft.com/office/powerpoint/2010/main" val="1570167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What do you think? </a:t>
            </a:r>
          </a:p>
        </p:txBody>
      </p:sp>
      <p:sp>
        <p:nvSpPr>
          <p:cNvPr id="4" name="Slide Number Placeholder 3"/>
          <p:cNvSpPr>
            <a:spLocks noGrp="1"/>
          </p:cNvSpPr>
          <p:nvPr>
            <p:ph type="sldNum" sz="quarter" idx="5"/>
          </p:nvPr>
        </p:nvSpPr>
        <p:spPr/>
        <p:txBody>
          <a:bodyPr/>
          <a:lstStyle/>
          <a:p>
            <a:fld id="{0AE987E4-D102-4844-97E9-4BE28C568535}" type="slidenum">
              <a:rPr lang="en-US" smtClean="0"/>
              <a:t>8</a:t>
            </a:fld>
            <a:endParaRPr lang="en-US" dirty="0"/>
          </a:p>
        </p:txBody>
      </p:sp>
    </p:spTree>
    <p:extLst>
      <p:ext uri="{BB962C8B-B14F-4D97-AF65-F5344CB8AC3E}">
        <p14:creationId xmlns:p14="http://schemas.microsoft.com/office/powerpoint/2010/main" val="947218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Leonardo da Vinci made a very famous drawing that used a number of body measurements including the fathom – it is called Vitruvian man and consists of the front view of a man apparently with four legs - two together and two spread out (one on each side). The man also has four arms – two straight at right angles to his trunk, one each side, and the other two also to his side and stretched straight but higher. The man is inside a square and a circle so that his arms and legs that are at right angles, as well as the top of his head touch the sides of the square and the other four limbs touch the circumference of the circle.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centres of the circle and the square are the same – at the navel of the 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E987E4-D102-4844-97E9-4BE28C568535}" type="slidenum">
              <a:rPr lang="en-US" smtClean="0"/>
              <a:t>9</a:t>
            </a:fld>
            <a:endParaRPr lang="en-US" dirty="0"/>
          </a:p>
        </p:txBody>
      </p:sp>
    </p:spTree>
    <p:extLst>
      <p:ext uri="{BB962C8B-B14F-4D97-AF65-F5344CB8AC3E}">
        <p14:creationId xmlns:p14="http://schemas.microsoft.com/office/powerpoint/2010/main" val="337077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966C0-27F3-B54B-8B7C-D781E7F8D69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DAC1AFC-DBF5-C349-A2DB-5C0F8F0433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A8CFF42-AEFE-5647-A497-00F801A77B97}"/>
              </a:ext>
            </a:extLst>
          </p:cNvPr>
          <p:cNvSpPr>
            <a:spLocks noGrp="1"/>
          </p:cNvSpPr>
          <p:nvPr>
            <p:ph type="dt" sz="half" idx="10"/>
          </p:nvPr>
        </p:nvSpPr>
        <p:spPr/>
        <p:txBody>
          <a:bodyPr/>
          <a:lstStyle/>
          <a:p>
            <a:fld id="{9EC2CD26-C1B8-9549-9A4E-88D3C8930D82}" type="datetimeFigureOut">
              <a:rPr lang="en-US" smtClean="0"/>
              <a:t>10/12/20</a:t>
            </a:fld>
            <a:endParaRPr lang="en-US" dirty="0"/>
          </a:p>
        </p:txBody>
      </p:sp>
      <p:sp>
        <p:nvSpPr>
          <p:cNvPr id="5" name="Footer Placeholder 4">
            <a:extLst>
              <a:ext uri="{FF2B5EF4-FFF2-40B4-BE49-F238E27FC236}">
                <a16:creationId xmlns:a16="http://schemas.microsoft.com/office/drawing/2014/main" id="{213AF97B-1A9D-D548-B138-F9216AF8AC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D374B6-ED3B-D744-898C-550BF5F9FBC8}"/>
              </a:ext>
            </a:extLst>
          </p:cNvPr>
          <p:cNvSpPr>
            <a:spLocks noGrp="1"/>
          </p:cNvSpPr>
          <p:nvPr>
            <p:ph type="sldNum" sz="quarter" idx="12"/>
          </p:nvPr>
        </p:nvSpPr>
        <p:spPr/>
        <p:txBody>
          <a:bodyPr/>
          <a:lstStyle/>
          <a:p>
            <a:fld id="{BE68B2BD-6CB3-5B42-A6B2-DE1582936F83}" type="slidenum">
              <a:rPr lang="en-US" smtClean="0"/>
              <a:t>‹#›</a:t>
            </a:fld>
            <a:endParaRPr lang="en-US" dirty="0"/>
          </a:p>
        </p:txBody>
      </p:sp>
    </p:spTree>
    <p:extLst>
      <p:ext uri="{BB962C8B-B14F-4D97-AF65-F5344CB8AC3E}">
        <p14:creationId xmlns:p14="http://schemas.microsoft.com/office/powerpoint/2010/main" val="1144764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91835-93D1-7946-AA71-E88BDAA5767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9B3E787-3AF0-9E4E-A458-DA07FB0C91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00C272-2E93-F64A-8240-6FD66149555C}"/>
              </a:ext>
            </a:extLst>
          </p:cNvPr>
          <p:cNvSpPr>
            <a:spLocks noGrp="1"/>
          </p:cNvSpPr>
          <p:nvPr>
            <p:ph type="dt" sz="half" idx="10"/>
          </p:nvPr>
        </p:nvSpPr>
        <p:spPr/>
        <p:txBody>
          <a:bodyPr/>
          <a:lstStyle/>
          <a:p>
            <a:fld id="{9EC2CD26-C1B8-9549-9A4E-88D3C8930D82}" type="datetimeFigureOut">
              <a:rPr lang="en-US" smtClean="0"/>
              <a:t>10/12/20</a:t>
            </a:fld>
            <a:endParaRPr lang="en-US" dirty="0"/>
          </a:p>
        </p:txBody>
      </p:sp>
      <p:sp>
        <p:nvSpPr>
          <p:cNvPr id="5" name="Footer Placeholder 4">
            <a:extLst>
              <a:ext uri="{FF2B5EF4-FFF2-40B4-BE49-F238E27FC236}">
                <a16:creationId xmlns:a16="http://schemas.microsoft.com/office/drawing/2014/main" id="{DFC561A5-18B8-B34E-BE9B-E66C18FD37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EEBE5F-C5A3-3440-BC95-1F8E636E21B9}"/>
              </a:ext>
            </a:extLst>
          </p:cNvPr>
          <p:cNvSpPr>
            <a:spLocks noGrp="1"/>
          </p:cNvSpPr>
          <p:nvPr>
            <p:ph type="sldNum" sz="quarter" idx="12"/>
          </p:nvPr>
        </p:nvSpPr>
        <p:spPr/>
        <p:txBody>
          <a:bodyPr/>
          <a:lstStyle/>
          <a:p>
            <a:fld id="{BE68B2BD-6CB3-5B42-A6B2-DE1582936F83}" type="slidenum">
              <a:rPr lang="en-US" smtClean="0"/>
              <a:t>‹#›</a:t>
            </a:fld>
            <a:endParaRPr lang="en-US" dirty="0"/>
          </a:p>
        </p:txBody>
      </p:sp>
    </p:spTree>
    <p:extLst>
      <p:ext uri="{BB962C8B-B14F-4D97-AF65-F5344CB8AC3E}">
        <p14:creationId xmlns:p14="http://schemas.microsoft.com/office/powerpoint/2010/main" val="671861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348732-96C9-0B48-B788-F5F5FB688A7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F4BCEFF-9B7B-644C-80FE-B88FBA5470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4BA4DE-00CB-304F-A910-FE36017BC35A}"/>
              </a:ext>
            </a:extLst>
          </p:cNvPr>
          <p:cNvSpPr>
            <a:spLocks noGrp="1"/>
          </p:cNvSpPr>
          <p:nvPr>
            <p:ph type="dt" sz="half" idx="10"/>
          </p:nvPr>
        </p:nvSpPr>
        <p:spPr/>
        <p:txBody>
          <a:bodyPr/>
          <a:lstStyle/>
          <a:p>
            <a:fld id="{9EC2CD26-C1B8-9549-9A4E-88D3C8930D82}" type="datetimeFigureOut">
              <a:rPr lang="en-US" smtClean="0"/>
              <a:t>10/12/20</a:t>
            </a:fld>
            <a:endParaRPr lang="en-US" dirty="0"/>
          </a:p>
        </p:txBody>
      </p:sp>
      <p:sp>
        <p:nvSpPr>
          <p:cNvPr id="5" name="Footer Placeholder 4">
            <a:extLst>
              <a:ext uri="{FF2B5EF4-FFF2-40B4-BE49-F238E27FC236}">
                <a16:creationId xmlns:a16="http://schemas.microsoft.com/office/drawing/2014/main" id="{18BCF67C-A4AF-C346-A5B6-6F7299673C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2383DE-9310-9B4F-B956-C0A56C3046B7}"/>
              </a:ext>
            </a:extLst>
          </p:cNvPr>
          <p:cNvSpPr>
            <a:spLocks noGrp="1"/>
          </p:cNvSpPr>
          <p:nvPr>
            <p:ph type="sldNum" sz="quarter" idx="12"/>
          </p:nvPr>
        </p:nvSpPr>
        <p:spPr/>
        <p:txBody>
          <a:bodyPr/>
          <a:lstStyle/>
          <a:p>
            <a:fld id="{BE68B2BD-6CB3-5B42-A6B2-DE1582936F83}" type="slidenum">
              <a:rPr lang="en-US" smtClean="0"/>
              <a:t>‹#›</a:t>
            </a:fld>
            <a:endParaRPr lang="en-US" dirty="0"/>
          </a:p>
        </p:txBody>
      </p:sp>
    </p:spTree>
    <p:extLst>
      <p:ext uri="{BB962C8B-B14F-4D97-AF65-F5344CB8AC3E}">
        <p14:creationId xmlns:p14="http://schemas.microsoft.com/office/powerpoint/2010/main" val="655311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D0C9C97-BB2D-6D43-B820-081C6B77FFE1}" type="datetimeFigureOut">
              <a:rPr lang="en-US" smtClean="0"/>
              <a:t>10/12/20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B49BB1-E7F7-0D40-90F1-3BF5473481D9}" type="slidenum">
              <a:rPr lang="en-US" smtClean="0"/>
              <a:t>‹#›</a:t>
            </a:fld>
            <a:endParaRPr lang="en-US" dirty="0"/>
          </a:p>
        </p:txBody>
      </p:sp>
    </p:spTree>
    <p:extLst>
      <p:ext uri="{BB962C8B-B14F-4D97-AF65-F5344CB8AC3E}">
        <p14:creationId xmlns:p14="http://schemas.microsoft.com/office/powerpoint/2010/main" val="2534177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D0C9C97-BB2D-6D43-B820-081C6B77FFE1}" type="datetimeFigureOut">
              <a:rPr lang="en-US" smtClean="0"/>
              <a:t>10/12/20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B49BB1-E7F7-0D40-90F1-3BF5473481D9}" type="slidenum">
              <a:rPr lang="en-US" smtClean="0"/>
              <a:t>‹#›</a:t>
            </a:fld>
            <a:endParaRPr lang="en-US" dirty="0"/>
          </a:p>
        </p:txBody>
      </p:sp>
    </p:spTree>
    <p:extLst>
      <p:ext uri="{BB962C8B-B14F-4D97-AF65-F5344CB8AC3E}">
        <p14:creationId xmlns:p14="http://schemas.microsoft.com/office/powerpoint/2010/main" val="622997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D0C9C97-BB2D-6D43-B820-081C6B77FFE1}" type="datetimeFigureOut">
              <a:rPr lang="en-US" smtClean="0"/>
              <a:t>10/12/20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B49BB1-E7F7-0D40-90F1-3BF5473481D9}" type="slidenum">
              <a:rPr lang="en-US" smtClean="0"/>
              <a:t>‹#›</a:t>
            </a:fld>
            <a:endParaRPr lang="en-US" dirty="0"/>
          </a:p>
        </p:txBody>
      </p:sp>
    </p:spTree>
    <p:extLst>
      <p:ext uri="{BB962C8B-B14F-4D97-AF65-F5344CB8AC3E}">
        <p14:creationId xmlns:p14="http://schemas.microsoft.com/office/powerpoint/2010/main" val="3199316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D0C9C97-BB2D-6D43-B820-081C6B77FFE1}" type="datetimeFigureOut">
              <a:rPr lang="en-US" smtClean="0"/>
              <a:t>10/12/20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B49BB1-E7F7-0D40-90F1-3BF5473481D9}" type="slidenum">
              <a:rPr lang="en-US" smtClean="0"/>
              <a:t>‹#›</a:t>
            </a:fld>
            <a:endParaRPr lang="en-US" dirty="0"/>
          </a:p>
        </p:txBody>
      </p:sp>
    </p:spTree>
    <p:extLst>
      <p:ext uri="{BB962C8B-B14F-4D97-AF65-F5344CB8AC3E}">
        <p14:creationId xmlns:p14="http://schemas.microsoft.com/office/powerpoint/2010/main" val="2806973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D0C9C97-BB2D-6D43-B820-081C6B77FFE1}" type="datetimeFigureOut">
              <a:rPr lang="en-US" smtClean="0"/>
              <a:t>10/12/20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4B49BB1-E7F7-0D40-90F1-3BF5473481D9}" type="slidenum">
              <a:rPr lang="en-US" smtClean="0"/>
              <a:t>‹#›</a:t>
            </a:fld>
            <a:endParaRPr lang="en-US" dirty="0"/>
          </a:p>
        </p:txBody>
      </p:sp>
    </p:spTree>
    <p:extLst>
      <p:ext uri="{BB962C8B-B14F-4D97-AF65-F5344CB8AC3E}">
        <p14:creationId xmlns:p14="http://schemas.microsoft.com/office/powerpoint/2010/main" val="288310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D0C9C97-BB2D-6D43-B820-081C6B77FFE1}" type="datetimeFigureOut">
              <a:rPr lang="en-US" smtClean="0"/>
              <a:t>10/12/20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4B49BB1-E7F7-0D40-90F1-3BF5473481D9}" type="slidenum">
              <a:rPr lang="en-US" smtClean="0"/>
              <a:t>‹#›</a:t>
            </a:fld>
            <a:endParaRPr lang="en-US" dirty="0"/>
          </a:p>
        </p:txBody>
      </p:sp>
    </p:spTree>
    <p:extLst>
      <p:ext uri="{BB962C8B-B14F-4D97-AF65-F5344CB8AC3E}">
        <p14:creationId xmlns:p14="http://schemas.microsoft.com/office/powerpoint/2010/main" val="2479429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C9C97-BB2D-6D43-B820-081C6B77FFE1}" type="datetimeFigureOut">
              <a:rPr lang="en-US" smtClean="0"/>
              <a:t>10/12/20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4B49BB1-E7F7-0D40-90F1-3BF5473481D9}" type="slidenum">
              <a:rPr lang="en-US" smtClean="0"/>
              <a:t>‹#›</a:t>
            </a:fld>
            <a:endParaRPr lang="en-US" dirty="0"/>
          </a:p>
        </p:txBody>
      </p:sp>
    </p:spTree>
    <p:extLst>
      <p:ext uri="{BB962C8B-B14F-4D97-AF65-F5344CB8AC3E}">
        <p14:creationId xmlns:p14="http://schemas.microsoft.com/office/powerpoint/2010/main" val="2669679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D0C9C97-BB2D-6D43-B820-081C6B77FFE1}" type="datetimeFigureOut">
              <a:rPr lang="en-US" smtClean="0"/>
              <a:t>10/12/20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B49BB1-E7F7-0D40-90F1-3BF5473481D9}" type="slidenum">
              <a:rPr lang="en-US" smtClean="0"/>
              <a:t>‹#›</a:t>
            </a:fld>
            <a:endParaRPr lang="en-US" dirty="0"/>
          </a:p>
        </p:txBody>
      </p:sp>
    </p:spTree>
    <p:extLst>
      <p:ext uri="{BB962C8B-B14F-4D97-AF65-F5344CB8AC3E}">
        <p14:creationId xmlns:p14="http://schemas.microsoft.com/office/powerpoint/2010/main" val="3033086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840D9-8672-E04A-98BD-6D014CE3D8D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80EE82A-4215-6149-B8DC-3BF8F946CD1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2FEE42-E0E8-F049-B263-EA48DB9A9875}"/>
              </a:ext>
            </a:extLst>
          </p:cNvPr>
          <p:cNvSpPr>
            <a:spLocks noGrp="1"/>
          </p:cNvSpPr>
          <p:nvPr>
            <p:ph type="dt" sz="half" idx="10"/>
          </p:nvPr>
        </p:nvSpPr>
        <p:spPr/>
        <p:txBody>
          <a:bodyPr/>
          <a:lstStyle/>
          <a:p>
            <a:fld id="{9EC2CD26-C1B8-9549-9A4E-88D3C8930D82}" type="datetimeFigureOut">
              <a:rPr lang="en-US" smtClean="0"/>
              <a:t>10/12/20</a:t>
            </a:fld>
            <a:endParaRPr lang="en-US" dirty="0"/>
          </a:p>
        </p:txBody>
      </p:sp>
      <p:sp>
        <p:nvSpPr>
          <p:cNvPr id="5" name="Footer Placeholder 4">
            <a:extLst>
              <a:ext uri="{FF2B5EF4-FFF2-40B4-BE49-F238E27FC236}">
                <a16:creationId xmlns:a16="http://schemas.microsoft.com/office/drawing/2014/main" id="{BB2518A4-839C-6147-8525-2FB8690E6A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494DA4-8CFA-7144-8035-16C7CA01785E}"/>
              </a:ext>
            </a:extLst>
          </p:cNvPr>
          <p:cNvSpPr>
            <a:spLocks noGrp="1"/>
          </p:cNvSpPr>
          <p:nvPr>
            <p:ph type="sldNum" sz="quarter" idx="12"/>
          </p:nvPr>
        </p:nvSpPr>
        <p:spPr/>
        <p:txBody>
          <a:bodyPr/>
          <a:lstStyle/>
          <a:p>
            <a:fld id="{BE68B2BD-6CB3-5B42-A6B2-DE1582936F83}" type="slidenum">
              <a:rPr lang="en-US" smtClean="0"/>
              <a:t>‹#›</a:t>
            </a:fld>
            <a:endParaRPr lang="en-US" dirty="0"/>
          </a:p>
        </p:txBody>
      </p:sp>
    </p:spTree>
    <p:extLst>
      <p:ext uri="{BB962C8B-B14F-4D97-AF65-F5344CB8AC3E}">
        <p14:creationId xmlns:p14="http://schemas.microsoft.com/office/powerpoint/2010/main" val="2383071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D0C9C97-BB2D-6D43-B820-081C6B77FFE1}" type="datetimeFigureOut">
              <a:rPr lang="en-US" smtClean="0"/>
              <a:t>10/12/20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B49BB1-E7F7-0D40-90F1-3BF5473481D9}" type="slidenum">
              <a:rPr lang="en-US" smtClean="0"/>
              <a:t>‹#›</a:t>
            </a:fld>
            <a:endParaRPr lang="en-US" dirty="0"/>
          </a:p>
        </p:txBody>
      </p:sp>
    </p:spTree>
    <p:extLst>
      <p:ext uri="{BB962C8B-B14F-4D97-AF65-F5344CB8AC3E}">
        <p14:creationId xmlns:p14="http://schemas.microsoft.com/office/powerpoint/2010/main" val="2029740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D0C9C97-BB2D-6D43-B820-081C6B77FFE1}" type="datetimeFigureOut">
              <a:rPr lang="en-US" smtClean="0"/>
              <a:t>10/12/20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B49BB1-E7F7-0D40-90F1-3BF5473481D9}" type="slidenum">
              <a:rPr lang="en-US" smtClean="0"/>
              <a:t>‹#›</a:t>
            </a:fld>
            <a:endParaRPr lang="en-US" dirty="0"/>
          </a:p>
        </p:txBody>
      </p:sp>
    </p:spTree>
    <p:extLst>
      <p:ext uri="{BB962C8B-B14F-4D97-AF65-F5344CB8AC3E}">
        <p14:creationId xmlns:p14="http://schemas.microsoft.com/office/powerpoint/2010/main" val="3109097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D0C9C97-BB2D-6D43-B820-081C6B77FFE1}" type="datetimeFigureOut">
              <a:rPr lang="en-US" smtClean="0"/>
              <a:t>10/12/20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B49BB1-E7F7-0D40-90F1-3BF5473481D9}" type="slidenum">
              <a:rPr lang="en-US" smtClean="0"/>
              <a:t>‹#›</a:t>
            </a:fld>
            <a:endParaRPr lang="en-US" dirty="0"/>
          </a:p>
        </p:txBody>
      </p:sp>
    </p:spTree>
    <p:extLst>
      <p:ext uri="{BB962C8B-B14F-4D97-AF65-F5344CB8AC3E}">
        <p14:creationId xmlns:p14="http://schemas.microsoft.com/office/powerpoint/2010/main" val="1440764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F59EED5-017B-4A4E-A5F3-274521D19BE0}"/>
              </a:ext>
            </a:extLst>
          </p:cNvPr>
          <p:cNvSpPr>
            <a:spLocks noGrp="1"/>
          </p:cNvSpPr>
          <p:nvPr>
            <p:ph type="ftr" sz="quarter" idx="11"/>
          </p:nvPr>
        </p:nvSpPr>
        <p:spPr/>
        <p:txBody>
          <a:bodyPr/>
          <a:lstStyle>
            <a:lvl1pPr>
              <a:defRPr>
                <a:solidFill>
                  <a:srgbClr val="008000"/>
                </a:solidFill>
              </a:defRPr>
            </a:lvl1pPr>
          </a:lstStyle>
          <a:p>
            <a:r>
              <a:rPr lang="en-US" dirty="0"/>
              <a:t>Spire Maths</a:t>
            </a:r>
          </a:p>
        </p:txBody>
      </p:sp>
      <p:sp>
        <p:nvSpPr>
          <p:cNvPr id="7" name="Slide Number Placeholder 6">
            <a:extLst>
              <a:ext uri="{FF2B5EF4-FFF2-40B4-BE49-F238E27FC236}">
                <a16:creationId xmlns:a16="http://schemas.microsoft.com/office/drawing/2014/main" id="{E625887E-31AC-EF44-93B5-F208A5B7A104}"/>
              </a:ext>
            </a:extLst>
          </p:cNvPr>
          <p:cNvSpPr>
            <a:spLocks noGrp="1"/>
          </p:cNvSpPr>
          <p:nvPr>
            <p:ph type="sldNum" sz="quarter" idx="12"/>
          </p:nvPr>
        </p:nvSpPr>
        <p:spPr/>
        <p:txBody>
          <a:bodyPr/>
          <a:lstStyle/>
          <a:p>
            <a:fld id="{E4B49BB1-E7F7-0D40-90F1-3BF5473481D9}" type="slidenum">
              <a:rPr lang="en-US" smtClean="0"/>
              <a:t>‹#›</a:t>
            </a:fld>
            <a:endParaRPr lang="en-US" dirty="0"/>
          </a:p>
        </p:txBody>
      </p:sp>
      <p:sp>
        <p:nvSpPr>
          <p:cNvPr id="4" name="Picture Placeholder 3">
            <a:extLst>
              <a:ext uri="{FF2B5EF4-FFF2-40B4-BE49-F238E27FC236}">
                <a16:creationId xmlns:a16="http://schemas.microsoft.com/office/drawing/2014/main" id="{12B4CD92-BD22-FF47-A977-3807A88EF04C}"/>
              </a:ext>
            </a:extLst>
          </p:cNvPr>
          <p:cNvSpPr>
            <a:spLocks noGrp="1"/>
          </p:cNvSpPr>
          <p:nvPr>
            <p:ph type="pic" sz="quarter" idx="13"/>
          </p:nvPr>
        </p:nvSpPr>
        <p:spPr>
          <a:xfrm>
            <a:off x="438600" y="387000"/>
            <a:ext cx="7200000" cy="5328000"/>
          </a:xfrm>
        </p:spPr>
        <p:txBody>
          <a:bodyPr/>
          <a:lstStyle/>
          <a:p>
            <a:endParaRPr lang="en-US" dirty="0"/>
          </a:p>
        </p:txBody>
      </p:sp>
      <p:sp>
        <p:nvSpPr>
          <p:cNvPr id="21" name="Picture Placeholder 20">
            <a:extLst>
              <a:ext uri="{FF2B5EF4-FFF2-40B4-BE49-F238E27FC236}">
                <a16:creationId xmlns:a16="http://schemas.microsoft.com/office/drawing/2014/main" id="{2F7E43D7-9FCF-5041-85DC-BA16CC5CF8BA}"/>
              </a:ext>
            </a:extLst>
          </p:cNvPr>
          <p:cNvSpPr>
            <a:spLocks noGrp="1"/>
          </p:cNvSpPr>
          <p:nvPr>
            <p:ph type="pic" sz="quarter" idx="14"/>
          </p:nvPr>
        </p:nvSpPr>
        <p:spPr>
          <a:xfrm>
            <a:off x="438600" y="1028350"/>
            <a:ext cx="7200000" cy="5328000"/>
          </a:xfrm>
        </p:spPr>
        <p:txBody>
          <a:bodyPr/>
          <a:lstStyle/>
          <a:p>
            <a:endParaRPr lang="en-US" dirty="0"/>
          </a:p>
        </p:txBody>
      </p:sp>
      <p:sp>
        <p:nvSpPr>
          <p:cNvPr id="23" name="Picture Placeholder 22">
            <a:extLst>
              <a:ext uri="{FF2B5EF4-FFF2-40B4-BE49-F238E27FC236}">
                <a16:creationId xmlns:a16="http://schemas.microsoft.com/office/drawing/2014/main" id="{9E13A2D0-75ED-4F4A-B694-DEBF5AEDCA94}"/>
              </a:ext>
            </a:extLst>
          </p:cNvPr>
          <p:cNvSpPr>
            <a:spLocks noGrp="1"/>
          </p:cNvSpPr>
          <p:nvPr>
            <p:ph type="pic" sz="quarter" idx="15"/>
          </p:nvPr>
        </p:nvSpPr>
        <p:spPr>
          <a:xfrm>
            <a:off x="438150" y="1687513"/>
            <a:ext cx="7200000" cy="5328000"/>
          </a:xfrm>
        </p:spPr>
        <p:txBody>
          <a:bodyPr/>
          <a:lstStyle/>
          <a:p>
            <a:endParaRPr lang="en-US" dirty="0"/>
          </a:p>
        </p:txBody>
      </p:sp>
    </p:spTree>
    <p:extLst>
      <p:ext uri="{BB962C8B-B14F-4D97-AF65-F5344CB8AC3E}">
        <p14:creationId xmlns:p14="http://schemas.microsoft.com/office/powerpoint/2010/main" val="2024239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F59EED5-017B-4A4E-A5F3-274521D19BE0}"/>
              </a:ext>
            </a:extLst>
          </p:cNvPr>
          <p:cNvSpPr>
            <a:spLocks noGrp="1"/>
          </p:cNvSpPr>
          <p:nvPr>
            <p:ph type="ftr" sz="quarter" idx="11"/>
          </p:nvPr>
        </p:nvSpPr>
        <p:spPr/>
        <p:txBody>
          <a:bodyPr/>
          <a:lstStyle>
            <a:lvl1pPr>
              <a:defRPr>
                <a:solidFill>
                  <a:srgbClr val="008000"/>
                </a:solidFill>
              </a:defRPr>
            </a:lvl1pPr>
          </a:lstStyle>
          <a:p>
            <a:r>
              <a:rPr lang="en-US" dirty="0"/>
              <a:t>Spire Maths</a:t>
            </a:r>
          </a:p>
        </p:txBody>
      </p:sp>
      <p:sp>
        <p:nvSpPr>
          <p:cNvPr id="7" name="Slide Number Placeholder 6">
            <a:extLst>
              <a:ext uri="{FF2B5EF4-FFF2-40B4-BE49-F238E27FC236}">
                <a16:creationId xmlns:a16="http://schemas.microsoft.com/office/drawing/2014/main" id="{E625887E-31AC-EF44-93B5-F208A5B7A104}"/>
              </a:ext>
            </a:extLst>
          </p:cNvPr>
          <p:cNvSpPr>
            <a:spLocks noGrp="1"/>
          </p:cNvSpPr>
          <p:nvPr>
            <p:ph type="sldNum" sz="quarter" idx="12"/>
          </p:nvPr>
        </p:nvSpPr>
        <p:spPr/>
        <p:txBody>
          <a:bodyPr/>
          <a:lstStyle/>
          <a:p>
            <a:fld id="{E4B49BB1-E7F7-0D40-90F1-3BF5473481D9}" type="slidenum">
              <a:rPr lang="en-US" smtClean="0"/>
              <a:t>‹#›</a:t>
            </a:fld>
            <a:endParaRPr lang="en-US" dirty="0"/>
          </a:p>
        </p:txBody>
      </p:sp>
      <p:sp>
        <p:nvSpPr>
          <p:cNvPr id="4" name="Picture Placeholder 3">
            <a:extLst>
              <a:ext uri="{FF2B5EF4-FFF2-40B4-BE49-F238E27FC236}">
                <a16:creationId xmlns:a16="http://schemas.microsoft.com/office/drawing/2014/main" id="{12B4CD92-BD22-FF47-A977-3807A88EF04C}"/>
              </a:ext>
            </a:extLst>
          </p:cNvPr>
          <p:cNvSpPr>
            <a:spLocks noGrp="1"/>
          </p:cNvSpPr>
          <p:nvPr>
            <p:ph type="pic" sz="quarter" idx="13"/>
          </p:nvPr>
        </p:nvSpPr>
        <p:spPr>
          <a:xfrm>
            <a:off x="438600" y="387000"/>
            <a:ext cx="7200000" cy="5328000"/>
          </a:xfrm>
        </p:spPr>
        <p:txBody>
          <a:bodyPr/>
          <a:lstStyle/>
          <a:p>
            <a:endParaRPr lang="en-US" dirty="0"/>
          </a:p>
        </p:txBody>
      </p:sp>
      <p:sp>
        <p:nvSpPr>
          <p:cNvPr id="21" name="Picture Placeholder 20">
            <a:extLst>
              <a:ext uri="{FF2B5EF4-FFF2-40B4-BE49-F238E27FC236}">
                <a16:creationId xmlns:a16="http://schemas.microsoft.com/office/drawing/2014/main" id="{2F7E43D7-9FCF-5041-85DC-BA16CC5CF8BA}"/>
              </a:ext>
            </a:extLst>
          </p:cNvPr>
          <p:cNvSpPr>
            <a:spLocks noGrp="1"/>
          </p:cNvSpPr>
          <p:nvPr>
            <p:ph type="pic" sz="quarter" idx="14"/>
          </p:nvPr>
        </p:nvSpPr>
        <p:spPr>
          <a:xfrm>
            <a:off x="438600" y="1028350"/>
            <a:ext cx="7200000" cy="5328000"/>
          </a:xfrm>
        </p:spPr>
        <p:txBody>
          <a:bodyPr/>
          <a:lstStyle/>
          <a:p>
            <a:endParaRPr lang="en-US" dirty="0"/>
          </a:p>
        </p:txBody>
      </p:sp>
      <p:sp>
        <p:nvSpPr>
          <p:cNvPr id="23" name="Picture Placeholder 22">
            <a:extLst>
              <a:ext uri="{FF2B5EF4-FFF2-40B4-BE49-F238E27FC236}">
                <a16:creationId xmlns:a16="http://schemas.microsoft.com/office/drawing/2014/main" id="{9E13A2D0-75ED-4F4A-B694-DEBF5AEDCA94}"/>
              </a:ext>
            </a:extLst>
          </p:cNvPr>
          <p:cNvSpPr>
            <a:spLocks noGrp="1"/>
          </p:cNvSpPr>
          <p:nvPr>
            <p:ph type="pic" sz="quarter" idx="15"/>
          </p:nvPr>
        </p:nvSpPr>
        <p:spPr>
          <a:xfrm>
            <a:off x="438150" y="1687513"/>
            <a:ext cx="7200000" cy="5328000"/>
          </a:xfrm>
        </p:spPr>
        <p:txBody>
          <a:bodyPr/>
          <a:lstStyle/>
          <a:p>
            <a:endParaRPr lang="en-US" dirty="0"/>
          </a:p>
        </p:txBody>
      </p:sp>
      <p:sp>
        <p:nvSpPr>
          <p:cNvPr id="3" name="Picture Placeholder 2">
            <a:extLst>
              <a:ext uri="{FF2B5EF4-FFF2-40B4-BE49-F238E27FC236}">
                <a16:creationId xmlns:a16="http://schemas.microsoft.com/office/drawing/2014/main" id="{45AE7B0C-9248-7E47-BCFB-40832E5F6DE4}"/>
              </a:ext>
            </a:extLst>
          </p:cNvPr>
          <p:cNvSpPr>
            <a:spLocks noGrp="1"/>
          </p:cNvSpPr>
          <p:nvPr>
            <p:ph type="pic" sz="quarter" idx="16"/>
          </p:nvPr>
        </p:nvSpPr>
        <p:spPr>
          <a:xfrm>
            <a:off x="4153800" y="414094"/>
            <a:ext cx="7200000" cy="5292000"/>
          </a:xfrm>
        </p:spPr>
        <p:txBody>
          <a:bodyPr/>
          <a:lstStyle/>
          <a:p>
            <a:endParaRPr lang="en-US" dirty="0"/>
          </a:p>
        </p:txBody>
      </p:sp>
    </p:spTree>
    <p:extLst>
      <p:ext uri="{BB962C8B-B14F-4D97-AF65-F5344CB8AC3E}">
        <p14:creationId xmlns:p14="http://schemas.microsoft.com/office/powerpoint/2010/main" val="3242410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F59EED5-017B-4A4E-A5F3-274521D19BE0}"/>
              </a:ext>
            </a:extLst>
          </p:cNvPr>
          <p:cNvSpPr>
            <a:spLocks noGrp="1"/>
          </p:cNvSpPr>
          <p:nvPr>
            <p:ph type="ftr" sz="quarter" idx="11"/>
          </p:nvPr>
        </p:nvSpPr>
        <p:spPr/>
        <p:txBody>
          <a:bodyPr/>
          <a:lstStyle>
            <a:lvl1pPr>
              <a:defRPr>
                <a:solidFill>
                  <a:srgbClr val="008000"/>
                </a:solidFill>
              </a:defRPr>
            </a:lvl1pPr>
          </a:lstStyle>
          <a:p>
            <a:r>
              <a:rPr lang="en-US" dirty="0"/>
              <a:t>Spire Maths</a:t>
            </a:r>
          </a:p>
        </p:txBody>
      </p:sp>
      <p:sp>
        <p:nvSpPr>
          <p:cNvPr id="7" name="Slide Number Placeholder 6">
            <a:extLst>
              <a:ext uri="{FF2B5EF4-FFF2-40B4-BE49-F238E27FC236}">
                <a16:creationId xmlns:a16="http://schemas.microsoft.com/office/drawing/2014/main" id="{E625887E-31AC-EF44-93B5-F208A5B7A104}"/>
              </a:ext>
            </a:extLst>
          </p:cNvPr>
          <p:cNvSpPr>
            <a:spLocks noGrp="1"/>
          </p:cNvSpPr>
          <p:nvPr>
            <p:ph type="sldNum" sz="quarter" idx="12"/>
          </p:nvPr>
        </p:nvSpPr>
        <p:spPr/>
        <p:txBody>
          <a:bodyPr/>
          <a:lstStyle/>
          <a:p>
            <a:fld id="{E4B49BB1-E7F7-0D40-90F1-3BF5473481D9}" type="slidenum">
              <a:rPr lang="en-US" smtClean="0"/>
              <a:t>‹#›</a:t>
            </a:fld>
            <a:endParaRPr lang="en-US" dirty="0"/>
          </a:p>
        </p:txBody>
      </p:sp>
      <p:sp>
        <p:nvSpPr>
          <p:cNvPr id="4" name="Picture Placeholder 3">
            <a:extLst>
              <a:ext uri="{FF2B5EF4-FFF2-40B4-BE49-F238E27FC236}">
                <a16:creationId xmlns:a16="http://schemas.microsoft.com/office/drawing/2014/main" id="{12B4CD92-BD22-FF47-A977-3807A88EF04C}"/>
              </a:ext>
            </a:extLst>
          </p:cNvPr>
          <p:cNvSpPr>
            <a:spLocks noGrp="1"/>
          </p:cNvSpPr>
          <p:nvPr>
            <p:ph type="pic" sz="quarter" idx="13"/>
          </p:nvPr>
        </p:nvSpPr>
        <p:spPr>
          <a:xfrm>
            <a:off x="438600" y="387000"/>
            <a:ext cx="7200000" cy="5328000"/>
          </a:xfrm>
        </p:spPr>
        <p:txBody>
          <a:bodyPr/>
          <a:lstStyle/>
          <a:p>
            <a:endParaRPr lang="en-US" dirty="0"/>
          </a:p>
        </p:txBody>
      </p:sp>
      <p:sp>
        <p:nvSpPr>
          <p:cNvPr id="21" name="Picture Placeholder 20">
            <a:extLst>
              <a:ext uri="{FF2B5EF4-FFF2-40B4-BE49-F238E27FC236}">
                <a16:creationId xmlns:a16="http://schemas.microsoft.com/office/drawing/2014/main" id="{2F7E43D7-9FCF-5041-85DC-BA16CC5CF8BA}"/>
              </a:ext>
            </a:extLst>
          </p:cNvPr>
          <p:cNvSpPr>
            <a:spLocks noGrp="1"/>
          </p:cNvSpPr>
          <p:nvPr>
            <p:ph type="pic" sz="quarter" idx="14"/>
          </p:nvPr>
        </p:nvSpPr>
        <p:spPr>
          <a:xfrm>
            <a:off x="438600" y="1028350"/>
            <a:ext cx="7200000" cy="5328000"/>
          </a:xfrm>
        </p:spPr>
        <p:txBody>
          <a:bodyPr/>
          <a:lstStyle/>
          <a:p>
            <a:endParaRPr lang="en-US" dirty="0"/>
          </a:p>
        </p:txBody>
      </p:sp>
      <p:sp>
        <p:nvSpPr>
          <p:cNvPr id="23" name="Picture Placeholder 22">
            <a:extLst>
              <a:ext uri="{FF2B5EF4-FFF2-40B4-BE49-F238E27FC236}">
                <a16:creationId xmlns:a16="http://schemas.microsoft.com/office/drawing/2014/main" id="{9E13A2D0-75ED-4F4A-B694-DEBF5AEDCA94}"/>
              </a:ext>
            </a:extLst>
          </p:cNvPr>
          <p:cNvSpPr>
            <a:spLocks noGrp="1"/>
          </p:cNvSpPr>
          <p:nvPr>
            <p:ph type="pic" sz="quarter" idx="15"/>
          </p:nvPr>
        </p:nvSpPr>
        <p:spPr>
          <a:xfrm>
            <a:off x="438150" y="1687513"/>
            <a:ext cx="7200000" cy="5328000"/>
          </a:xfrm>
        </p:spPr>
        <p:txBody>
          <a:bodyPr/>
          <a:lstStyle/>
          <a:p>
            <a:endParaRPr lang="en-US" dirty="0"/>
          </a:p>
        </p:txBody>
      </p:sp>
      <p:sp>
        <p:nvSpPr>
          <p:cNvPr id="3" name="Picture Placeholder 2">
            <a:extLst>
              <a:ext uri="{FF2B5EF4-FFF2-40B4-BE49-F238E27FC236}">
                <a16:creationId xmlns:a16="http://schemas.microsoft.com/office/drawing/2014/main" id="{45AE7B0C-9248-7E47-BCFB-40832E5F6DE4}"/>
              </a:ext>
            </a:extLst>
          </p:cNvPr>
          <p:cNvSpPr>
            <a:spLocks noGrp="1"/>
          </p:cNvSpPr>
          <p:nvPr>
            <p:ph type="pic" sz="quarter" idx="16"/>
          </p:nvPr>
        </p:nvSpPr>
        <p:spPr>
          <a:xfrm>
            <a:off x="4153800" y="414094"/>
            <a:ext cx="7200000" cy="5292000"/>
          </a:xfrm>
        </p:spPr>
        <p:txBody>
          <a:bodyPr/>
          <a:lstStyle/>
          <a:p>
            <a:endParaRPr lang="en-US" dirty="0"/>
          </a:p>
        </p:txBody>
      </p:sp>
      <p:sp>
        <p:nvSpPr>
          <p:cNvPr id="5" name="Picture Placeholder 4">
            <a:extLst>
              <a:ext uri="{FF2B5EF4-FFF2-40B4-BE49-F238E27FC236}">
                <a16:creationId xmlns:a16="http://schemas.microsoft.com/office/drawing/2014/main" id="{F11ECAB7-A77A-1443-9863-C5D99170E68F}"/>
              </a:ext>
            </a:extLst>
          </p:cNvPr>
          <p:cNvSpPr>
            <a:spLocks noGrp="1"/>
          </p:cNvSpPr>
          <p:nvPr>
            <p:ph type="pic" sz="quarter" idx="17"/>
          </p:nvPr>
        </p:nvSpPr>
        <p:spPr>
          <a:xfrm>
            <a:off x="4154488" y="1252538"/>
            <a:ext cx="7200000" cy="5328000"/>
          </a:xfrm>
        </p:spPr>
        <p:txBody>
          <a:bodyPr/>
          <a:lstStyle/>
          <a:p>
            <a:endParaRPr lang="en-US" dirty="0"/>
          </a:p>
        </p:txBody>
      </p:sp>
    </p:spTree>
    <p:extLst>
      <p:ext uri="{BB962C8B-B14F-4D97-AF65-F5344CB8AC3E}">
        <p14:creationId xmlns:p14="http://schemas.microsoft.com/office/powerpoint/2010/main" val="1027101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80015E-F3A6-ED43-8E24-533DC777E02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E646C19-7FC8-4748-958C-569DCB04DF0E}"/>
              </a:ext>
            </a:extLst>
          </p:cNvPr>
          <p:cNvSpPr>
            <a:spLocks noGrp="1"/>
          </p:cNvSpPr>
          <p:nvPr>
            <p:ph type="sldNum" sz="quarter" idx="12"/>
          </p:nvPr>
        </p:nvSpPr>
        <p:spPr/>
        <p:txBody>
          <a:bodyPr/>
          <a:lstStyle/>
          <a:p>
            <a:fld id="{E4B49BB1-E7F7-0D40-90F1-3BF5473481D9}" type="slidenum">
              <a:rPr lang="en-US" smtClean="0"/>
              <a:t>‹#›</a:t>
            </a:fld>
            <a:endParaRPr lang="en-US" dirty="0"/>
          </a:p>
        </p:txBody>
      </p:sp>
      <p:sp>
        <p:nvSpPr>
          <p:cNvPr id="5" name="Picture Placeholder 3">
            <a:extLst>
              <a:ext uri="{FF2B5EF4-FFF2-40B4-BE49-F238E27FC236}">
                <a16:creationId xmlns:a16="http://schemas.microsoft.com/office/drawing/2014/main" id="{F26F1DEC-0A48-0745-B77A-673131D79883}"/>
              </a:ext>
            </a:extLst>
          </p:cNvPr>
          <p:cNvSpPr>
            <a:spLocks noGrp="1"/>
          </p:cNvSpPr>
          <p:nvPr>
            <p:ph type="pic" sz="quarter" idx="13"/>
          </p:nvPr>
        </p:nvSpPr>
        <p:spPr>
          <a:xfrm>
            <a:off x="4553400" y="598015"/>
            <a:ext cx="7200000" cy="5328000"/>
          </a:xfrm>
        </p:spPr>
        <p:txBody>
          <a:bodyPr/>
          <a:lstStyle/>
          <a:p>
            <a:endParaRPr lang="en-US" dirty="0"/>
          </a:p>
        </p:txBody>
      </p:sp>
      <p:sp>
        <p:nvSpPr>
          <p:cNvPr id="6" name="Picture Placeholder 20">
            <a:extLst>
              <a:ext uri="{FF2B5EF4-FFF2-40B4-BE49-F238E27FC236}">
                <a16:creationId xmlns:a16="http://schemas.microsoft.com/office/drawing/2014/main" id="{D722E22F-2BB0-9F43-9A28-40FCA0F4E7B2}"/>
              </a:ext>
            </a:extLst>
          </p:cNvPr>
          <p:cNvSpPr>
            <a:spLocks noGrp="1"/>
          </p:cNvSpPr>
          <p:nvPr>
            <p:ph type="pic" sz="quarter" idx="14"/>
          </p:nvPr>
        </p:nvSpPr>
        <p:spPr>
          <a:xfrm>
            <a:off x="4553400" y="1239365"/>
            <a:ext cx="7200000" cy="5328000"/>
          </a:xfrm>
        </p:spPr>
        <p:txBody>
          <a:bodyPr/>
          <a:lstStyle/>
          <a:p>
            <a:endParaRPr lang="en-US" dirty="0"/>
          </a:p>
        </p:txBody>
      </p:sp>
      <p:sp>
        <p:nvSpPr>
          <p:cNvPr id="7" name="Picture Placeholder 22">
            <a:extLst>
              <a:ext uri="{FF2B5EF4-FFF2-40B4-BE49-F238E27FC236}">
                <a16:creationId xmlns:a16="http://schemas.microsoft.com/office/drawing/2014/main" id="{C88BCFBC-9E2C-F64C-83D5-E1353159078C}"/>
              </a:ext>
            </a:extLst>
          </p:cNvPr>
          <p:cNvSpPr>
            <a:spLocks noGrp="1"/>
          </p:cNvSpPr>
          <p:nvPr>
            <p:ph type="pic" sz="quarter" idx="15"/>
          </p:nvPr>
        </p:nvSpPr>
        <p:spPr>
          <a:xfrm>
            <a:off x="4552950" y="1898528"/>
            <a:ext cx="7200000" cy="5328000"/>
          </a:xfrm>
        </p:spPr>
        <p:txBody>
          <a:bodyPr/>
          <a:lstStyle/>
          <a:p>
            <a:endParaRPr lang="en-US" dirty="0"/>
          </a:p>
        </p:txBody>
      </p:sp>
    </p:spTree>
    <p:extLst>
      <p:ext uri="{BB962C8B-B14F-4D97-AF65-F5344CB8AC3E}">
        <p14:creationId xmlns:p14="http://schemas.microsoft.com/office/powerpoint/2010/main" val="188816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27FD7-F74F-3341-A685-0C4D9B6BE0A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A9695E6-8B1B-F644-90B9-475B24F09A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82B8C31-AC8D-FB40-B6D9-74C49E136527}"/>
              </a:ext>
            </a:extLst>
          </p:cNvPr>
          <p:cNvSpPr>
            <a:spLocks noGrp="1"/>
          </p:cNvSpPr>
          <p:nvPr>
            <p:ph type="dt" sz="half" idx="10"/>
          </p:nvPr>
        </p:nvSpPr>
        <p:spPr/>
        <p:txBody>
          <a:bodyPr/>
          <a:lstStyle/>
          <a:p>
            <a:fld id="{9EC2CD26-C1B8-9549-9A4E-88D3C8930D82}" type="datetimeFigureOut">
              <a:rPr lang="en-US" smtClean="0"/>
              <a:t>10/12/20</a:t>
            </a:fld>
            <a:endParaRPr lang="en-US" dirty="0"/>
          </a:p>
        </p:txBody>
      </p:sp>
      <p:sp>
        <p:nvSpPr>
          <p:cNvPr id="5" name="Footer Placeholder 4">
            <a:extLst>
              <a:ext uri="{FF2B5EF4-FFF2-40B4-BE49-F238E27FC236}">
                <a16:creationId xmlns:a16="http://schemas.microsoft.com/office/drawing/2014/main" id="{56E57716-27B1-6044-AC64-1585420568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B7A2A6-9B08-6342-857F-D9D952EA3703}"/>
              </a:ext>
            </a:extLst>
          </p:cNvPr>
          <p:cNvSpPr>
            <a:spLocks noGrp="1"/>
          </p:cNvSpPr>
          <p:nvPr>
            <p:ph type="sldNum" sz="quarter" idx="12"/>
          </p:nvPr>
        </p:nvSpPr>
        <p:spPr/>
        <p:txBody>
          <a:bodyPr/>
          <a:lstStyle/>
          <a:p>
            <a:fld id="{BE68B2BD-6CB3-5B42-A6B2-DE1582936F83}" type="slidenum">
              <a:rPr lang="en-US" smtClean="0"/>
              <a:t>‹#›</a:t>
            </a:fld>
            <a:endParaRPr lang="en-US" dirty="0"/>
          </a:p>
        </p:txBody>
      </p:sp>
    </p:spTree>
    <p:extLst>
      <p:ext uri="{BB962C8B-B14F-4D97-AF65-F5344CB8AC3E}">
        <p14:creationId xmlns:p14="http://schemas.microsoft.com/office/powerpoint/2010/main" val="1488218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FFC5-40C2-8647-B364-F506078F86B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9177F64-83C2-A445-B7FA-38D597682EA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2D106B1-18AA-0046-85B3-E6F8CE105AD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92C591B-F322-104C-8EA1-1A700A8229D3}"/>
              </a:ext>
            </a:extLst>
          </p:cNvPr>
          <p:cNvSpPr>
            <a:spLocks noGrp="1"/>
          </p:cNvSpPr>
          <p:nvPr>
            <p:ph type="dt" sz="half" idx="10"/>
          </p:nvPr>
        </p:nvSpPr>
        <p:spPr/>
        <p:txBody>
          <a:bodyPr/>
          <a:lstStyle/>
          <a:p>
            <a:fld id="{9EC2CD26-C1B8-9549-9A4E-88D3C8930D82}" type="datetimeFigureOut">
              <a:rPr lang="en-US" smtClean="0"/>
              <a:t>10/12/20</a:t>
            </a:fld>
            <a:endParaRPr lang="en-US" dirty="0"/>
          </a:p>
        </p:txBody>
      </p:sp>
      <p:sp>
        <p:nvSpPr>
          <p:cNvPr id="6" name="Footer Placeholder 5">
            <a:extLst>
              <a:ext uri="{FF2B5EF4-FFF2-40B4-BE49-F238E27FC236}">
                <a16:creationId xmlns:a16="http://schemas.microsoft.com/office/drawing/2014/main" id="{058F2989-E2DA-0D45-AF75-360777D939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C37F2C-9165-E546-A949-AEBAF527EF72}"/>
              </a:ext>
            </a:extLst>
          </p:cNvPr>
          <p:cNvSpPr>
            <a:spLocks noGrp="1"/>
          </p:cNvSpPr>
          <p:nvPr>
            <p:ph type="sldNum" sz="quarter" idx="12"/>
          </p:nvPr>
        </p:nvSpPr>
        <p:spPr/>
        <p:txBody>
          <a:bodyPr/>
          <a:lstStyle/>
          <a:p>
            <a:fld id="{BE68B2BD-6CB3-5B42-A6B2-DE1582936F83}" type="slidenum">
              <a:rPr lang="en-US" smtClean="0"/>
              <a:t>‹#›</a:t>
            </a:fld>
            <a:endParaRPr lang="en-US" dirty="0"/>
          </a:p>
        </p:txBody>
      </p:sp>
    </p:spTree>
    <p:extLst>
      <p:ext uri="{BB962C8B-B14F-4D97-AF65-F5344CB8AC3E}">
        <p14:creationId xmlns:p14="http://schemas.microsoft.com/office/powerpoint/2010/main" val="619357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E7731-C32D-8F48-94E8-5C83C40B2E3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0D0856B-34EB-4243-ACA2-8B7B7F283B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34682B7-6085-614E-8470-3FA6B328FAE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A3E5035-B2F8-4B47-9C74-08C66EBF1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5BA0187-3366-694A-B6CF-7D5C39A47E5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65667F5-06CE-3E45-B963-AB92EF9896CF}"/>
              </a:ext>
            </a:extLst>
          </p:cNvPr>
          <p:cNvSpPr>
            <a:spLocks noGrp="1"/>
          </p:cNvSpPr>
          <p:nvPr>
            <p:ph type="dt" sz="half" idx="10"/>
          </p:nvPr>
        </p:nvSpPr>
        <p:spPr/>
        <p:txBody>
          <a:bodyPr/>
          <a:lstStyle/>
          <a:p>
            <a:fld id="{9EC2CD26-C1B8-9549-9A4E-88D3C8930D82}" type="datetimeFigureOut">
              <a:rPr lang="en-US" smtClean="0"/>
              <a:t>10/12/20</a:t>
            </a:fld>
            <a:endParaRPr lang="en-US" dirty="0"/>
          </a:p>
        </p:txBody>
      </p:sp>
      <p:sp>
        <p:nvSpPr>
          <p:cNvPr id="8" name="Footer Placeholder 7">
            <a:extLst>
              <a:ext uri="{FF2B5EF4-FFF2-40B4-BE49-F238E27FC236}">
                <a16:creationId xmlns:a16="http://schemas.microsoft.com/office/drawing/2014/main" id="{03400C7A-A267-1A41-BBAB-576CAE3B490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022CA6-B84B-CE40-AC77-D46CC07BE4E0}"/>
              </a:ext>
            </a:extLst>
          </p:cNvPr>
          <p:cNvSpPr>
            <a:spLocks noGrp="1"/>
          </p:cNvSpPr>
          <p:nvPr>
            <p:ph type="sldNum" sz="quarter" idx="12"/>
          </p:nvPr>
        </p:nvSpPr>
        <p:spPr/>
        <p:txBody>
          <a:bodyPr/>
          <a:lstStyle/>
          <a:p>
            <a:fld id="{BE68B2BD-6CB3-5B42-A6B2-DE1582936F83}" type="slidenum">
              <a:rPr lang="en-US" smtClean="0"/>
              <a:t>‹#›</a:t>
            </a:fld>
            <a:endParaRPr lang="en-US" dirty="0"/>
          </a:p>
        </p:txBody>
      </p:sp>
    </p:spTree>
    <p:extLst>
      <p:ext uri="{BB962C8B-B14F-4D97-AF65-F5344CB8AC3E}">
        <p14:creationId xmlns:p14="http://schemas.microsoft.com/office/powerpoint/2010/main" val="2008150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3F09A-BD0F-734E-B627-7B106CE19ED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DF77E57-8F86-544F-9477-B8BA5354A5F5}"/>
              </a:ext>
            </a:extLst>
          </p:cNvPr>
          <p:cNvSpPr>
            <a:spLocks noGrp="1"/>
          </p:cNvSpPr>
          <p:nvPr>
            <p:ph type="dt" sz="half" idx="10"/>
          </p:nvPr>
        </p:nvSpPr>
        <p:spPr/>
        <p:txBody>
          <a:bodyPr/>
          <a:lstStyle/>
          <a:p>
            <a:fld id="{9EC2CD26-C1B8-9549-9A4E-88D3C8930D82}" type="datetimeFigureOut">
              <a:rPr lang="en-US" smtClean="0"/>
              <a:t>10/12/20</a:t>
            </a:fld>
            <a:endParaRPr lang="en-US" dirty="0"/>
          </a:p>
        </p:txBody>
      </p:sp>
      <p:sp>
        <p:nvSpPr>
          <p:cNvPr id="4" name="Footer Placeholder 3">
            <a:extLst>
              <a:ext uri="{FF2B5EF4-FFF2-40B4-BE49-F238E27FC236}">
                <a16:creationId xmlns:a16="http://schemas.microsoft.com/office/drawing/2014/main" id="{A04EAF16-2991-7741-9F63-FD470569382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CC88146-91EA-2D4A-A01F-5B6A5E4E2869}"/>
              </a:ext>
            </a:extLst>
          </p:cNvPr>
          <p:cNvSpPr>
            <a:spLocks noGrp="1"/>
          </p:cNvSpPr>
          <p:nvPr>
            <p:ph type="sldNum" sz="quarter" idx="12"/>
          </p:nvPr>
        </p:nvSpPr>
        <p:spPr/>
        <p:txBody>
          <a:bodyPr/>
          <a:lstStyle/>
          <a:p>
            <a:fld id="{BE68B2BD-6CB3-5B42-A6B2-DE1582936F83}" type="slidenum">
              <a:rPr lang="en-US" smtClean="0"/>
              <a:t>‹#›</a:t>
            </a:fld>
            <a:endParaRPr lang="en-US" dirty="0"/>
          </a:p>
        </p:txBody>
      </p:sp>
    </p:spTree>
    <p:extLst>
      <p:ext uri="{BB962C8B-B14F-4D97-AF65-F5344CB8AC3E}">
        <p14:creationId xmlns:p14="http://schemas.microsoft.com/office/powerpoint/2010/main" val="1296214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B43563-5330-6447-A117-0F0649CED921}"/>
              </a:ext>
            </a:extLst>
          </p:cNvPr>
          <p:cNvSpPr>
            <a:spLocks noGrp="1"/>
          </p:cNvSpPr>
          <p:nvPr>
            <p:ph type="dt" sz="half" idx="10"/>
          </p:nvPr>
        </p:nvSpPr>
        <p:spPr/>
        <p:txBody>
          <a:bodyPr/>
          <a:lstStyle/>
          <a:p>
            <a:fld id="{9EC2CD26-C1B8-9549-9A4E-88D3C8930D82}" type="datetimeFigureOut">
              <a:rPr lang="en-US" smtClean="0"/>
              <a:t>10/12/20</a:t>
            </a:fld>
            <a:endParaRPr lang="en-US" dirty="0"/>
          </a:p>
        </p:txBody>
      </p:sp>
      <p:sp>
        <p:nvSpPr>
          <p:cNvPr id="3" name="Footer Placeholder 2">
            <a:extLst>
              <a:ext uri="{FF2B5EF4-FFF2-40B4-BE49-F238E27FC236}">
                <a16:creationId xmlns:a16="http://schemas.microsoft.com/office/drawing/2014/main" id="{94D173AD-75DF-2246-A566-495119FE1B0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3EEE04E-1964-3B4E-A7F2-67BBE36BF595}"/>
              </a:ext>
            </a:extLst>
          </p:cNvPr>
          <p:cNvSpPr>
            <a:spLocks noGrp="1"/>
          </p:cNvSpPr>
          <p:nvPr>
            <p:ph type="sldNum" sz="quarter" idx="12"/>
          </p:nvPr>
        </p:nvSpPr>
        <p:spPr/>
        <p:txBody>
          <a:bodyPr/>
          <a:lstStyle/>
          <a:p>
            <a:fld id="{BE68B2BD-6CB3-5B42-A6B2-DE1582936F83}" type="slidenum">
              <a:rPr lang="en-US" smtClean="0"/>
              <a:t>‹#›</a:t>
            </a:fld>
            <a:endParaRPr lang="en-US" dirty="0"/>
          </a:p>
        </p:txBody>
      </p:sp>
    </p:spTree>
    <p:extLst>
      <p:ext uri="{BB962C8B-B14F-4D97-AF65-F5344CB8AC3E}">
        <p14:creationId xmlns:p14="http://schemas.microsoft.com/office/powerpoint/2010/main" val="259000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0510-3886-9144-9581-5A122F43B36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4D7CB44-FF11-FD48-A8BC-BBAA55F19F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EA89CB0-F5F3-A34B-9A59-C337EDD92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A336C31-CB66-6642-937D-D66562D78416}"/>
              </a:ext>
            </a:extLst>
          </p:cNvPr>
          <p:cNvSpPr>
            <a:spLocks noGrp="1"/>
          </p:cNvSpPr>
          <p:nvPr>
            <p:ph type="dt" sz="half" idx="10"/>
          </p:nvPr>
        </p:nvSpPr>
        <p:spPr/>
        <p:txBody>
          <a:bodyPr/>
          <a:lstStyle/>
          <a:p>
            <a:fld id="{9EC2CD26-C1B8-9549-9A4E-88D3C8930D82}" type="datetimeFigureOut">
              <a:rPr lang="en-US" smtClean="0"/>
              <a:t>10/12/20</a:t>
            </a:fld>
            <a:endParaRPr lang="en-US" dirty="0"/>
          </a:p>
        </p:txBody>
      </p:sp>
      <p:sp>
        <p:nvSpPr>
          <p:cNvPr id="6" name="Footer Placeholder 5">
            <a:extLst>
              <a:ext uri="{FF2B5EF4-FFF2-40B4-BE49-F238E27FC236}">
                <a16:creationId xmlns:a16="http://schemas.microsoft.com/office/drawing/2014/main" id="{71F49801-453A-3A41-BCFC-34BFC4FCD4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23A5B8-ACFE-984E-9D68-E84B2C60AA39}"/>
              </a:ext>
            </a:extLst>
          </p:cNvPr>
          <p:cNvSpPr>
            <a:spLocks noGrp="1"/>
          </p:cNvSpPr>
          <p:nvPr>
            <p:ph type="sldNum" sz="quarter" idx="12"/>
          </p:nvPr>
        </p:nvSpPr>
        <p:spPr/>
        <p:txBody>
          <a:bodyPr/>
          <a:lstStyle/>
          <a:p>
            <a:fld id="{BE68B2BD-6CB3-5B42-A6B2-DE1582936F83}" type="slidenum">
              <a:rPr lang="en-US" smtClean="0"/>
              <a:t>‹#›</a:t>
            </a:fld>
            <a:endParaRPr lang="en-US" dirty="0"/>
          </a:p>
        </p:txBody>
      </p:sp>
    </p:spTree>
    <p:extLst>
      <p:ext uri="{BB962C8B-B14F-4D97-AF65-F5344CB8AC3E}">
        <p14:creationId xmlns:p14="http://schemas.microsoft.com/office/powerpoint/2010/main" val="214163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2D83-20E6-5542-8333-4E27A547655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6F1DEE8-1137-3B4F-9BE2-617697AAE7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41945D5-3A85-AC40-9A67-60C4FF660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76FE4F-E35D-E542-BDA0-BC85EA786AF2}"/>
              </a:ext>
            </a:extLst>
          </p:cNvPr>
          <p:cNvSpPr>
            <a:spLocks noGrp="1"/>
          </p:cNvSpPr>
          <p:nvPr>
            <p:ph type="dt" sz="half" idx="10"/>
          </p:nvPr>
        </p:nvSpPr>
        <p:spPr/>
        <p:txBody>
          <a:bodyPr/>
          <a:lstStyle/>
          <a:p>
            <a:fld id="{9EC2CD26-C1B8-9549-9A4E-88D3C8930D82}" type="datetimeFigureOut">
              <a:rPr lang="en-US" smtClean="0"/>
              <a:t>10/12/20</a:t>
            </a:fld>
            <a:endParaRPr lang="en-US" dirty="0"/>
          </a:p>
        </p:txBody>
      </p:sp>
      <p:sp>
        <p:nvSpPr>
          <p:cNvPr id="6" name="Footer Placeholder 5">
            <a:extLst>
              <a:ext uri="{FF2B5EF4-FFF2-40B4-BE49-F238E27FC236}">
                <a16:creationId xmlns:a16="http://schemas.microsoft.com/office/drawing/2014/main" id="{454643EE-3C08-C149-9063-7F7743A2A16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D0496E-2DC8-E840-A6BF-CCB5096791B3}"/>
              </a:ext>
            </a:extLst>
          </p:cNvPr>
          <p:cNvSpPr>
            <a:spLocks noGrp="1"/>
          </p:cNvSpPr>
          <p:nvPr>
            <p:ph type="sldNum" sz="quarter" idx="12"/>
          </p:nvPr>
        </p:nvSpPr>
        <p:spPr/>
        <p:txBody>
          <a:bodyPr/>
          <a:lstStyle/>
          <a:p>
            <a:fld id="{BE68B2BD-6CB3-5B42-A6B2-DE1582936F83}" type="slidenum">
              <a:rPr lang="en-US" smtClean="0"/>
              <a:t>‹#›</a:t>
            </a:fld>
            <a:endParaRPr lang="en-US" dirty="0"/>
          </a:p>
        </p:txBody>
      </p:sp>
    </p:spTree>
    <p:extLst>
      <p:ext uri="{BB962C8B-B14F-4D97-AF65-F5344CB8AC3E}">
        <p14:creationId xmlns:p14="http://schemas.microsoft.com/office/powerpoint/2010/main" val="1875928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7ACBC-503C-8845-A00E-BEF14020A2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40EB8A0-1C32-BF43-BF35-BF0AEFD37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65A55B-BF82-CD48-8997-139ABC7727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C2CD26-C1B8-9549-9A4E-88D3C8930D82}" type="datetimeFigureOut">
              <a:rPr lang="en-US" smtClean="0"/>
              <a:t>10/12/20</a:t>
            </a:fld>
            <a:endParaRPr lang="en-US" dirty="0"/>
          </a:p>
        </p:txBody>
      </p:sp>
      <p:sp>
        <p:nvSpPr>
          <p:cNvPr id="5" name="Footer Placeholder 4">
            <a:extLst>
              <a:ext uri="{FF2B5EF4-FFF2-40B4-BE49-F238E27FC236}">
                <a16:creationId xmlns:a16="http://schemas.microsoft.com/office/drawing/2014/main" id="{FC21ABB5-1EED-974B-A0C5-BBAE3FBF72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C75CD6B-3213-D74D-AA77-22555807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68B2BD-6CB3-5B42-A6B2-DE1582936F83}" type="slidenum">
              <a:rPr lang="en-US" smtClean="0"/>
              <a:t>‹#›</a:t>
            </a:fld>
            <a:endParaRPr lang="en-US" dirty="0"/>
          </a:p>
        </p:txBody>
      </p:sp>
    </p:spTree>
    <p:extLst>
      <p:ext uri="{BB962C8B-B14F-4D97-AF65-F5344CB8AC3E}">
        <p14:creationId xmlns:p14="http://schemas.microsoft.com/office/powerpoint/2010/main" val="104579744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0C9C97-BB2D-6D43-B820-081C6B77FFE1}" type="datetimeFigureOut">
              <a:rPr lang="en-US" smtClean="0"/>
              <a:t>10/12/20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B49BB1-E7F7-0D40-90F1-3BF5473481D9}" type="slidenum">
              <a:rPr lang="en-US" smtClean="0"/>
              <a:t>‹#›</a:t>
            </a:fld>
            <a:endParaRPr lang="en-US" dirty="0"/>
          </a:p>
        </p:txBody>
      </p:sp>
    </p:spTree>
    <p:extLst>
      <p:ext uri="{BB962C8B-B14F-4D97-AF65-F5344CB8AC3E}">
        <p14:creationId xmlns:p14="http://schemas.microsoft.com/office/powerpoint/2010/main" val="85639874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678" r:id="rId13"/>
    <p:sldLayoutId id="2147483679"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piremaths.co.uk/bmscatter/"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8.tiff"/></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21.tiff"/><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25.tiff"/></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27.tiff"/><Relationship Id="rId4" Type="http://schemas.openxmlformats.org/officeDocument/2006/relationships/image" Target="../media/image26.tiff"/></Relationships>
</file>

<file path=ppt/slides/_rels/slide2.xml.rels><?xml version="1.0" encoding="UTF-8" standalone="yes"?>
<Relationships xmlns="http://schemas.openxmlformats.org/package/2006/relationships"><Relationship Id="rId3" Type="http://schemas.openxmlformats.org/officeDocument/2006/relationships/hyperlink" Target="https://spiremaths.co.uk/bmscatter/"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23.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hyperlink" Target="ps://www.bbc.co.uk/programmes/b01d2kzx" TargetMode="External"/><Relationship Id="rId4" Type="http://schemas.openxmlformats.org/officeDocument/2006/relationships/hyperlink" Target="https://open.live.bbc.co.uk/mediaselector/6/redir/version/2.0/mediaset/audio-nondrm-download/proto/https/vpid/p02q5ch6.mp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32.tiff"/><Relationship Id="rId4" Type="http://schemas.openxmlformats.org/officeDocument/2006/relationships/image" Target="../media/image31.tiff"/></Relationships>
</file>

<file path=ppt/slides/_rels/slide2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2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8" Type="http://schemas.openxmlformats.org/officeDocument/2006/relationships/hyperlink" Target="https://www.travelblog.org/Photos/3365440" TargetMode="External"/><Relationship Id="rId3" Type="http://schemas.openxmlformats.org/officeDocument/2006/relationships/image" Target="../media/image5.tiff"/><Relationship Id="rId7" Type="http://schemas.openxmlformats.org/officeDocument/2006/relationships/hyperlink" Target="https://www.tanzania-experience.com/wp-content/galleries/chagga-experience/chagga-1-of-6.jpg"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hyperlink" Target="http://www.tonynatsoulas.com/stories/chagga/chagga_hut_1.jpg" TargetMode="External"/><Relationship Id="rId5" Type="http://schemas.openxmlformats.org/officeDocument/2006/relationships/image" Target="../media/image7.tiff"/><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8" Type="http://schemas.openxmlformats.org/officeDocument/2006/relationships/hyperlink" Target="https://www.climbmountkilimanjaro.com/about-the-mountain/the-chagga/chagga-origins/" TargetMode="External"/><Relationship Id="rId3" Type="http://schemas.openxmlformats.org/officeDocument/2006/relationships/image" Target="../media/image10.tiff"/><Relationship Id="rId7" Type="http://schemas.openxmlformats.org/officeDocument/2006/relationships/hyperlink" Target="http://www.climbmountkilimanjaro.com/about-the-mountain/the-chagga/social-structure-and-village-life/"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hyperlink" Target="http://www.climbmountkilimanjaro.com/about-the-mountain/the-chagga/chagga-origins/" TargetMode="External"/><Relationship Id="rId5" Type="http://schemas.openxmlformats.org/officeDocument/2006/relationships/image" Target="../media/image12.tiff"/><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D2B7-36AF-284C-9E0B-69F585D3B4B4}"/>
              </a:ext>
            </a:extLst>
          </p:cNvPr>
          <p:cNvSpPr>
            <a:spLocks noGrp="1"/>
          </p:cNvSpPr>
          <p:nvPr>
            <p:ph type="ctrTitle"/>
          </p:nvPr>
        </p:nvSpPr>
        <p:spPr/>
        <p:txBody>
          <a:bodyPr>
            <a:normAutofit/>
          </a:bodyPr>
          <a:lstStyle/>
          <a:p>
            <a:r>
              <a:rPr lang="en-US" dirty="0">
                <a:solidFill>
                  <a:srgbClr val="008000"/>
                </a:solidFill>
              </a:rPr>
              <a:t>Body Maths: Scatter graphs</a:t>
            </a:r>
            <a:br>
              <a:rPr lang="en-US" dirty="0">
                <a:solidFill>
                  <a:srgbClr val="008000"/>
                </a:solidFill>
              </a:rPr>
            </a:br>
            <a:endParaRPr lang="en-US" dirty="0">
              <a:solidFill>
                <a:srgbClr val="008000"/>
              </a:solidFill>
            </a:endParaRPr>
          </a:p>
        </p:txBody>
      </p:sp>
      <p:sp>
        <p:nvSpPr>
          <p:cNvPr id="3" name="Subtitle 2">
            <a:extLst>
              <a:ext uri="{FF2B5EF4-FFF2-40B4-BE49-F238E27FC236}">
                <a16:creationId xmlns:a16="http://schemas.microsoft.com/office/drawing/2014/main" id="{5AE83C9E-67AE-DA4B-B453-1F5A087530A3}"/>
              </a:ext>
            </a:extLst>
          </p:cNvPr>
          <p:cNvSpPr>
            <a:spLocks noGrp="1"/>
          </p:cNvSpPr>
          <p:nvPr>
            <p:ph type="subTitle" idx="1"/>
          </p:nvPr>
        </p:nvSpPr>
        <p:spPr/>
        <p:txBody>
          <a:bodyPr/>
          <a:lstStyle/>
          <a:p>
            <a:r>
              <a:rPr lang="en-GB" dirty="0">
                <a:solidFill>
                  <a:srgbClr val="008000"/>
                </a:solidFill>
              </a:rPr>
              <a:t>SPIRE MATHS</a:t>
            </a:r>
          </a:p>
          <a:p>
            <a:r>
              <a:rPr lang="en-GB" dirty="0">
                <a:solidFill>
                  <a:srgbClr val="F89746"/>
                </a:solidFill>
              </a:rPr>
              <a:t>Stimulating, Practical, Interesting, Relevant, Enjoyable Maths For All</a:t>
            </a:r>
            <a:r>
              <a:rPr lang="en-GB" dirty="0">
                <a:solidFill>
                  <a:srgbClr val="F89746"/>
                </a:solidFill>
                <a:effectLst/>
              </a:rPr>
              <a:t> </a:t>
            </a:r>
            <a:r>
              <a:rPr lang="en-GB" dirty="0">
                <a:effectLst/>
              </a:rPr>
              <a:t> </a:t>
            </a:r>
            <a:endParaRPr lang="en-US" dirty="0"/>
          </a:p>
        </p:txBody>
      </p:sp>
      <p:sp>
        <p:nvSpPr>
          <p:cNvPr id="4" name="Rectangle 3">
            <a:extLst>
              <a:ext uri="{FF2B5EF4-FFF2-40B4-BE49-F238E27FC236}">
                <a16:creationId xmlns:a16="http://schemas.microsoft.com/office/drawing/2014/main" id="{A50EC226-F9C8-CF4D-90CE-0F846A9F7A08}"/>
              </a:ext>
            </a:extLst>
          </p:cNvPr>
          <p:cNvSpPr/>
          <p:nvPr/>
        </p:nvSpPr>
        <p:spPr>
          <a:xfrm>
            <a:off x="4208720" y="5165209"/>
            <a:ext cx="3677032" cy="369332"/>
          </a:xfrm>
          <a:prstGeom prst="rect">
            <a:avLst/>
          </a:prstGeom>
        </p:spPr>
        <p:txBody>
          <a:bodyPr wrap="none">
            <a:spAutoFit/>
          </a:bodyPr>
          <a:lstStyle/>
          <a:p>
            <a:pPr>
              <a:spcAft>
                <a:spcPts val="0"/>
              </a:spcAft>
            </a:pPr>
            <a:r>
              <a:rPr lang="en-GB" dirty="0">
                <a:solidFill>
                  <a:srgbClr val="F89746"/>
                </a:solidFill>
                <a:hlinkClick r:id="rId3">
                  <a:extLst>
                    <a:ext uri="{A12FA001-AC4F-418D-AE19-62706E023703}">
                      <ahyp:hlinkClr xmlns:ahyp="http://schemas.microsoft.com/office/drawing/2018/hyperlinkcolor" val="tx"/>
                    </a:ext>
                  </a:extLst>
                </a:hlinkClick>
              </a:rPr>
              <a:t>https://spiremaths.co.uk/bmscatter/</a:t>
            </a:r>
            <a:r>
              <a:rPr lang="en-GB" dirty="0">
                <a:solidFill>
                  <a:srgbClr val="F89746"/>
                </a:solidFill>
              </a:rPr>
              <a:t> </a:t>
            </a:r>
            <a:endParaRPr lang="en-GB" dirty="0">
              <a:solidFill>
                <a:srgbClr val="F89746"/>
              </a:solidFill>
              <a:latin typeface="Arial" panose="020B0604020202020204" pitchFamily="34" charset="0"/>
              <a:ea typeface="MS Gothic" panose="020B0609070205080204" pitchFamily="49" charset="-128"/>
            </a:endParaRPr>
          </a:p>
        </p:txBody>
      </p:sp>
    </p:spTree>
    <p:extLst>
      <p:ext uri="{BB962C8B-B14F-4D97-AF65-F5344CB8AC3E}">
        <p14:creationId xmlns:p14="http://schemas.microsoft.com/office/powerpoint/2010/main" val="509969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DFD0A-CEC3-E245-AFC7-981257058903}"/>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Marcus Vitruvius Pollo</a:t>
            </a:r>
            <a:endParaRPr lang="en-US" dirty="0"/>
          </a:p>
        </p:txBody>
      </p:sp>
      <p:sp>
        <p:nvSpPr>
          <p:cNvPr id="4" name="Rectangle 3">
            <a:extLst>
              <a:ext uri="{FF2B5EF4-FFF2-40B4-BE49-F238E27FC236}">
                <a16:creationId xmlns:a16="http://schemas.microsoft.com/office/drawing/2014/main" id="{86EE8BBF-E08F-484B-9103-BEC43A6471B7}"/>
              </a:ext>
            </a:extLst>
          </p:cNvPr>
          <p:cNvSpPr/>
          <p:nvPr/>
        </p:nvSpPr>
        <p:spPr>
          <a:xfrm>
            <a:off x="497541" y="176629"/>
            <a:ext cx="10218084" cy="4124206"/>
          </a:xfrm>
          <a:prstGeom prst="rect">
            <a:avLst/>
          </a:prstGeom>
        </p:spPr>
        <p:txBody>
          <a:bodyPr wrap="square">
            <a:spAutoFit/>
          </a:bodyPr>
          <a:lstStyle/>
          <a:p>
            <a:r>
              <a:rPr lang="en-GB" dirty="0">
                <a:solidFill>
                  <a:srgbClr val="009600"/>
                </a:solidFill>
                <a:latin typeface="ARIAL" panose="020B0604020202020204" pitchFamily="34" charset="0"/>
              </a:rPr>
              <a:t>Vitruvius was Roman and lived in the first century BC. He was an architect, engineer and author and wrote one of the first books on architecture called </a:t>
            </a:r>
            <a:r>
              <a:rPr lang="en-GB" i="1" dirty="0">
                <a:solidFill>
                  <a:srgbClr val="009600"/>
                </a:solidFill>
                <a:latin typeface="ARIAL" panose="020B0604020202020204" pitchFamily="34" charset="0"/>
              </a:rPr>
              <a:t>De architectura</a:t>
            </a:r>
            <a:r>
              <a:rPr lang="en-GB" dirty="0">
                <a:solidFill>
                  <a:srgbClr val="009600"/>
                </a:solidFill>
                <a:latin typeface="ARIAL" panose="020B0604020202020204" pitchFamily="34" charset="0"/>
              </a:rPr>
              <a:t>, a book for Roman architects. This gave some information about the proportions of the body. Here are two statements:</a:t>
            </a:r>
          </a:p>
          <a:p>
            <a:endParaRPr lang="en-GB" sz="1400" dirty="0"/>
          </a:p>
          <a:p>
            <a:pPr marL="742950" lvl="1" indent="-285750">
              <a:buFont typeface="Arial" panose="020B0604020202020204" pitchFamily="34" charset="0"/>
              <a:buChar char="•"/>
            </a:pPr>
            <a:r>
              <a:rPr lang="en-GB" dirty="0">
                <a:solidFill>
                  <a:srgbClr val="000000"/>
                </a:solidFill>
                <a:latin typeface="ARIAL" panose="020B0604020202020204" pitchFamily="34" charset="0"/>
              </a:rPr>
              <a:t>a third part of the face is from the line between the eyebrows to the bottom of the nostrils</a:t>
            </a:r>
            <a:endParaRPr lang="en-GB" sz="1400" dirty="0"/>
          </a:p>
          <a:p>
            <a:pPr marL="742950" lvl="1" indent="-285750">
              <a:buFont typeface="Arial" panose="020B0604020202020204" pitchFamily="34" charset="0"/>
              <a:buChar char="•"/>
            </a:pPr>
            <a:r>
              <a:rPr lang="en-GB" dirty="0">
                <a:solidFill>
                  <a:srgbClr val="000000"/>
                </a:solidFill>
                <a:latin typeface="ARIAL" panose="020B0604020202020204" pitchFamily="34" charset="0"/>
              </a:rPr>
              <a:t>the foot is a sixth of the height of the body</a:t>
            </a:r>
            <a:endParaRPr lang="en-GB" sz="1400" dirty="0"/>
          </a:p>
          <a:p>
            <a:endParaRPr lang="en-GB" dirty="0">
              <a:solidFill>
                <a:srgbClr val="009600"/>
              </a:solidFill>
              <a:latin typeface="ARIAL" panose="020B0604020202020204" pitchFamily="34" charset="0"/>
            </a:endParaRPr>
          </a:p>
          <a:p>
            <a:r>
              <a:rPr lang="en-GB" dirty="0">
                <a:solidFill>
                  <a:srgbClr val="009600"/>
                </a:solidFill>
                <a:latin typeface="ARIAL" panose="020B0604020202020204" pitchFamily="34" charset="0"/>
              </a:rPr>
              <a:t>To consider this collect more data:</a:t>
            </a:r>
          </a:p>
          <a:p>
            <a:endParaRPr lang="en-GB" sz="1400" dirty="0"/>
          </a:p>
          <a:p>
            <a:pPr marL="742950" lvl="1" indent="-285750">
              <a:buFont typeface="Arial" panose="020B0604020202020204" pitchFamily="34" charset="0"/>
              <a:buChar char="•"/>
            </a:pPr>
            <a:r>
              <a:rPr lang="en-GB" dirty="0">
                <a:solidFill>
                  <a:srgbClr val="009600"/>
                </a:solidFill>
                <a:latin typeface="ARIAL" panose="020B0604020202020204" pitchFamily="34" charset="0"/>
              </a:rPr>
              <a:t>Chin to crown (face length) </a:t>
            </a:r>
            <a:endParaRPr lang="en-GB" sz="1400" dirty="0"/>
          </a:p>
          <a:p>
            <a:pPr marL="742950" lvl="1" indent="-285750">
              <a:buFont typeface="Arial" panose="020B0604020202020204" pitchFamily="34" charset="0"/>
              <a:buChar char="•"/>
            </a:pPr>
            <a:r>
              <a:rPr lang="en-GB" dirty="0">
                <a:solidFill>
                  <a:srgbClr val="009600"/>
                </a:solidFill>
                <a:latin typeface="ARIAL" panose="020B0604020202020204" pitchFamily="34" charset="0"/>
              </a:rPr>
              <a:t>Nose length (eyebrows to nostrils height) </a:t>
            </a:r>
            <a:endParaRPr lang="en-GB" sz="1400" dirty="0"/>
          </a:p>
          <a:p>
            <a:pPr marL="742950" lvl="1" indent="-285750">
              <a:buFont typeface="Arial" panose="020B0604020202020204" pitchFamily="34" charset="0"/>
              <a:buChar char="•"/>
            </a:pPr>
            <a:r>
              <a:rPr lang="en-GB" dirty="0">
                <a:solidFill>
                  <a:srgbClr val="009600"/>
                </a:solidFill>
                <a:latin typeface="ARIAL" panose="020B0604020202020204" pitchFamily="34" charset="0"/>
              </a:rPr>
              <a:t>Foot length </a:t>
            </a:r>
            <a:endParaRPr lang="en-GB" sz="1400" dirty="0"/>
          </a:p>
          <a:p>
            <a:br>
              <a:rPr lang="en-GB" dirty="0">
                <a:solidFill>
                  <a:srgbClr val="009600"/>
                </a:solidFill>
                <a:latin typeface="ARIAL" panose="020B0604020202020204" pitchFamily="34" charset="0"/>
              </a:rPr>
            </a:br>
            <a:endParaRPr lang="en-GB" dirty="0">
              <a:solidFill>
                <a:srgbClr val="009600"/>
              </a:solidFill>
              <a:latin typeface="ARIAL" panose="020B0604020202020204" pitchFamily="34" charset="0"/>
            </a:endParaRPr>
          </a:p>
          <a:p>
            <a:r>
              <a:rPr lang="en-GB" dirty="0">
                <a:solidFill>
                  <a:srgbClr val="009600"/>
                </a:solidFill>
                <a:latin typeface="ARIAL" panose="020B0604020202020204" pitchFamily="34" charset="0"/>
              </a:rPr>
              <a:t>All in cm</a:t>
            </a:r>
            <a:endParaRPr lang="en-GB" sz="1400" dirty="0"/>
          </a:p>
        </p:txBody>
      </p:sp>
    </p:spTree>
    <p:extLst>
      <p:ext uri="{BB962C8B-B14F-4D97-AF65-F5344CB8AC3E}">
        <p14:creationId xmlns:p14="http://schemas.microsoft.com/office/powerpoint/2010/main" val="957413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DFD0A-CEC3-E245-AFC7-981257058903}"/>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Data Collection</a:t>
            </a:r>
            <a:endParaRPr lang="en-US" dirty="0"/>
          </a:p>
        </p:txBody>
      </p:sp>
      <p:graphicFrame>
        <p:nvGraphicFramePr>
          <p:cNvPr id="6" name="Table 5">
            <a:extLst>
              <a:ext uri="{FF2B5EF4-FFF2-40B4-BE49-F238E27FC236}">
                <a16:creationId xmlns:a16="http://schemas.microsoft.com/office/drawing/2014/main" id="{A1791F19-0073-424C-93BB-476BEFFDFBFB}"/>
              </a:ext>
            </a:extLst>
          </p:cNvPr>
          <p:cNvGraphicFramePr>
            <a:graphicFrameLocks noGrp="1"/>
          </p:cNvGraphicFramePr>
          <p:nvPr>
            <p:extLst>
              <p:ext uri="{D42A27DB-BD31-4B8C-83A1-F6EECF244321}">
                <p14:modId xmlns:p14="http://schemas.microsoft.com/office/powerpoint/2010/main" val="3500266557"/>
              </p:ext>
            </p:extLst>
          </p:nvPr>
        </p:nvGraphicFramePr>
        <p:xfrm>
          <a:off x="497540" y="268288"/>
          <a:ext cx="9860897" cy="6443046"/>
        </p:xfrm>
        <a:graphic>
          <a:graphicData uri="http://schemas.openxmlformats.org/drawingml/2006/table">
            <a:tbl>
              <a:tblPr/>
              <a:tblGrid>
                <a:gridCol w="9860897">
                  <a:extLst>
                    <a:ext uri="{9D8B030D-6E8A-4147-A177-3AD203B41FA5}">
                      <a16:colId xmlns:a16="http://schemas.microsoft.com/office/drawing/2014/main" val="703769182"/>
                    </a:ext>
                  </a:extLst>
                </a:gridCol>
              </a:tblGrid>
              <a:tr h="5618162">
                <a:tc>
                  <a:txBody>
                    <a:bodyPr/>
                    <a:lstStyle/>
                    <a:p>
                      <a:r>
                        <a:rPr lang="en-GB" sz="1800" dirty="0">
                          <a:solidFill>
                            <a:srgbClr val="009600"/>
                          </a:solidFill>
                          <a:effectLst/>
                          <a:latin typeface="Tahoma" panose="020B0604030504040204" pitchFamily="34" charset="0"/>
                          <a:ea typeface="Tahoma" panose="020B0604030504040204" pitchFamily="34" charset="0"/>
                          <a:cs typeface="Tahoma" panose="020B0604030504040204" pitchFamily="34" charset="0"/>
                        </a:rPr>
                        <a:t>Collect your measurements (all in cm):</a:t>
                      </a:r>
                      <a:endParaRPr lang="en-GB" sz="1800" dirty="0">
                        <a:effectLst/>
                        <a:latin typeface="Tahoma" panose="020B0604030504040204" pitchFamily="34"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GB" sz="1800" dirty="0">
                          <a:solidFill>
                            <a:srgbClr val="009600"/>
                          </a:solidFill>
                          <a:effectLst/>
                          <a:latin typeface="Tahoma" panose="020B0604030504040204" pitchFamily="34" charset="0"/>
                          <a:ea typeface="Tahoma" panose="020B0604030504040204" pitchFamily="34" charset="0"/>
                          <a:cs typeface="Tahoma" panose="020B0604030504040204" pitchFamily="34" charset="0"/>
                        </a:rPr>
                        <a:t>Laa</a:t>
                      </a:r>
                      <a:endParaRPr lang="en-GB" sz="1800" dirty="0">
                        <a:effectLst/>
                        <a:latin typeface="Tahoma" panose="020B0604030504040204" pitchFamily="34"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GB" sz="1800" dirty="0">
                          <a:solidFill>
                            <a:srgbClr val="009600"/>
                          </a:solidFill>
                          <a:effectLst/>
                          <a:latin typeface="Tahoma" panose="020B0604030504040204" pitchFamily="34" charset="0"/>
                          <a:ea typeface="Tahoma" panose="020B0604030504040204" pitchFamily="34" charset="0"/>
                          <a:cs typeface="Tahoma" panose="020B0604030504040204" pitchFamily="34" charset="0"/>
                        </a:rPr>
                        <a:t>Height </a:t>
                      </a:r>
                      <a:r>
                        <a:rPr lang="en-GB"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(see next page for ft and inches conversion to cm)</a:t>
                      </a:r>
                      <a:endParaRPr lang="en-GB" sz="1200" dirty="0">
                        <a:effectLst/>
                        <a:latin typeface="Tahoma" panose="020B0604030504040204" pitchFamily="34"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GB" sz="1800" dirty="0">
                          <a:solidFill>
                            <a:srgbClr val="009600"/>
                          </a:solidFill>
                          <a:effectLst/>
                          <a:latin typeface="Tahoma" panose="020B0604030504040204" pitchFamily="34" charset="0"/>
                          <a:ea typeface="Tahoma" panose="020B0604030504040204" pitchFamily="34" charset="0"/>
                          <a:cs typeface="Tahoma" panose="020B0604030504040204" pitchFamily="34" charset="0"/>
                        </a:rPr>
                        <a:t>Head circumference</a:t>
                      </a:r>
                      <a:br>
                        <a:rPr lang="en-GB" sz="1800" dirty="0">
                          <a:effectLst/>
                          <a:latin typeface="Tahoma" panose="020B0604030504040204" pitchFamily="34" charset="0"/>
                          <a:ea typeface="Tahoma" panose="020B0604030504040204" pitchFamily="34" charset="0"/>
                          <a:cs typeface="Tahoma" panose="020B0604030504040204" pitchFamily="34" charset="0"/>
                        </a:rPr>
                      </a:br>
                      <a:endParaRPr lang="en-GB" sz="1800" dirty="0">
                        <a:effectLst/>
                        <a:latin typeface="Tahoma" panose="020B0604030504040204" pitchFamily="34"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GB" sz="1800" dirty="0">
                          <a:solidFill>
                            <a:srgbClr val="009600"/>
                          </a:solidFill>
                          <a:effectLst/>
                          <a:latin typeface="Tahoma" panose="020B0604030504040204" pitchFamily="34" charset="0"/>
                          <a:ea typeface="Tahoma" panose="020B0604030504040204" pitchFamily="34" charset="0"/>
                          <a:cs typeface="Tahoma" panose="020B0604030504040204" pitchFamily="34" charset="0"/>
                        </a:rPr>
                        <a:t>Chin to crown (face length) </a:t>
                      </a:r>
                      <a:endParaRPr lang="en-GB" sz="1800" dirty="0">
                        <a:effectLst/>
                        <a:latin typeface="Tahoma" panose="020B0604030504040204" pitchFamily="34"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GB" sz="1800" dirty="0">
                          <a:solidFill>
                            <a:srgbClr val="009600"/>
                          </a:solidFill>
                          <a:effectLst/>
                          <a:latin typeface="Tahoma" panose="020B0604030504040204" pitchFamily="34" charset="0"/>
                          <a:ea typeface="Tahoma" panose="020B0604030504040204" pitchFamily="34" charset="0"/>
                          <a:cs typeface="Tahoma" panose="020B0604030504040204" pitchFamily="34" charset="0"/>
                        </a:rPr>
                        <a:t>Nose length (eyebrows to nostrils height) </a:t>
                      </a:r>
                      <a:endParaRPr lang="en-GB" sz="1800" dirty="0">
                        <a:effectLst/>
                        <a:latin typeface="Tahoma" panose="020B0604030504040204" pitchFamily="34"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GB" sz="1800" dirty="0">
                          <a:solidFill>
                            <a:srgbClr val="009600"/>
                          </a:solidFill>
                          <a:effectLst/>
                          <a:latin typeface="Tahoma" panose="020B0604030504040204" pitchFamily="34" charset="0"/>
                          <a:ea typeface="Tahoma" panose="020B0604030504040204" pitchFamily="34" charset="0"/>
                          <a:cs typeface="Tahoma" panose="020B0604030504040204" pitchFamily="34" charset="0"/>
                        </a:rPr>
                        <a:t>Foot length </a:t>
                      </a:r>
                      <a:r>
                        <a:rPr lang="en-GB"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(see next page for shoe size conversion to cm)</a:t>
                      </a:r>
                      <a:endParaRPr lang="en-GB" sz="1200" dirty="0">
                        <a:effectLst/>
                        <a:latin typeface="Tahoma" panose="020B0604030504040204" pitchFamily="34" charset="0"/>
                        <a:ea typeface="Tahoma" panose="020B0604030504040204" pitchFamily="34" charset="0"/>
                        <a:cs typeface="Tahoma" panose="020B0604030504040204" pitchFamily="34" charset="0"/>
                      </a:endParaRPr>
                    </a:p>
                    <a:p>
                      <a:br>
                        <a:rPr lang="en-GB" sz="1600" dirty="0">
                          <a:solidFill>
                            <a:srgbClr val="009600"/>
                          </a:solidFill>
                          <a:effectLst/>
                          <a:latin typeface="Tahoma" panose="020B0604030504040204" pitchFamily="34" charset="0"/>
                          <a:ea typeface="Tahoma" panose="020B0604030504040204" pitchFamily="34" charset="0"/>
                          <a:cs typeface="Tahoma" panose="020B0604030504040204" pitchFamily="34" charset="0"/>
                        </a:rPr>
                      </a:br>
                      <a:endParaRPr lang="en-GB" sz="1800" dirty="0">
                        <a:solidFill>
                          <a:srgbClr val="009600"/>
                        </a:solidFill>
                        <a:effectLst/>
                        <a:latin typeface="Tahoma" panose="020B0604030504040204" pitchFamily="34" charset="0"/>
                        <a:ea typeface="Tahoma" panose="020B0604030504040204" pitchFamily="34" charset="0"/>
                        <a:cs typeface="Tahoma" panose="020B0604030504040204" pitchFamily="34" charset="0"/>
                      </a:endParaRPr>
                    </a:p>
                    <a:p>
                      <a:r>
                        <a:rPr lang="en-GB" sz="1800" dirty="0">
                          <a:solidFill>
                            <a:srgbClr val="009600"/>
                          </a:solidFill>
                          <a:effectLst/>
                          <a:latin typeface="Tahoma" panose="020B0604030504040204" pitchFamily="34" charset="0"/>
                          <a:ea typeface="Tahoma" panose="020B0604030504040204" pitchFamily="34" charset="0"/>
                          <a:cs typeface="Tahoma" panose="020B0604030504040204" pitchFamily="34" charset="0"/>
                        </a:rPr>
                        <a:t>Calculate your:</a:t>
                      </a:r>
                      <a:endParaRPr lang="en-GB" sz="1800" dirty="0">
                        <a:effectLst/>
                        <a:latin typeface="Tahoma" panose="020B0604030504040204" pitchFamily="34"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GB" sz="1800" dirty="0">
                          <a:solidFill>
                            <a:srgbClr val="009600"/>
                          </a:solidFill>
                          <a:effectLst/>
                          <a:latin typeface="Tahoma" panose="020B0604030504040204" pitchFamily="34" charset="0"/>
                          <a:ea typeface="Tahoma" panose="020B0604030504040204" pitchFamily="34" charset="0"/>
                          <a:cs typeface="Tahoma" panose="020B0604030504040204" pitchFamily="34" charset="0"/>
                        </a:rPr>
                        <a:t>Door ratio </a:t>
                      </a:r>
                      <a:r>
                        <a:rPr lang="en-GB"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(laa ÷ head circumference) </a:t>
                      </a:r>
                    </a:p>
                    <a:p>
                      <a:pPr marL="742950" lvl="1" indent="-285750">
                        <a:buFont typeface="Arial" panose="020B0604020202020204" pitchFamily="34" charset="0"/>
                        <a:buChar char="•"/>
                      </a:pPr>
                      <a:r>
                        <a:rPr lang="en-GB" sz="1800" dirty="0">
                          <a:solidFill>
                            <a:srgbClr val="009600"/>
                          </a:solidFill>
                          <a:effectLst/>
                          <a:latin typeface="Tahoma" panose="020B0604030504040204" pitchFamily="34" charset="0"/>
                          <a:ea typeface="Tahoma" panose="020B0604030504040204" pitchFamily="34" charset="0"/>
                          <a:cs typeface="Tahoma" panose="020B0604030504040204" pitchFamily="34" charset="0"/>
                        </a:rPr>
                        <a:t>Chin</a:t>
                      </a:r>
                      <a:r>
                        <a:rPr lang="en-GB" sz="1800" dirty="0">
                          <a:solidFill>
                            <a:srgbClr val="008000"/>
                          </a:solidFill>
                          <a:effectLst/>
                          <a:latin typeface="Tahoma" panose="020B0604030504040204" pitchFamily="34" charset="0"/>
                          <a:ea typeface="Tahoma" panose="020B0604030504040204" pitchFamily="34" charset="0"/>
                          <a:cs typeface="Tahoma" panose="020B0604030504040204" pitchFamily="34" charset="0"/>
                        </a:rPr>
                        <a:t> ÷ </a:t>
                      </a:r>
                      <a:r>
                        <a:rPr lang="en-GB" sz="1800" dirty="0">
                          <a:solidFill>
                            <a:srgbClr val="009600"/>
                          </a:solidFill>
                          <a:effectLst/>
                          <a:latin typeface="Tahoma" panose="020B0604030504040204" pitchFamily="34" charset="0"/>
                          <a:ea typeface="Tahoma" panose="020B0604030504040204" pitchFamily="34" charset="0"/>
                          <a:cs typeface="Tahoma" panose="020B0604030504040204" pitchFamily="34" charset="0"/>
                        </a:rPr>
                        <a:t>Nose </a:t>
                      </a:r>
                      <a:r>
                        <a:rPr lang="en-GB"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(how close to 3 is it?)</a:t>
                      </a:r>
                    </a:p>
                    <a:p>
                      <a:pPr marL="742950" lvl="1" indent="-285750">
                        <a:buFont typeface="Arial" panose="020B0604020202020204" pitchFamily="34" charset="0"/>
                        <a:buChar char="•"/>
                      </a:pPr>
                      <a:r>
                        <a:rPr lang="en-GB" sz="1800" dirty="0">
                          <a:solidFill>
                            <a:srgbClr val="008000"/>
                          </a:solidFill>
                          <a:effectLst/>
                          <a:latin typeface="Tahoma" panose="020B0604030504040204" pitchFamily="34" charset="0"/>
                          <a:ea typeface="Tahoma" panose="020B0604030504040204" pitchFamily="34" charset="0"/>
                          <a:cs typeface="Tahoma" panose="020B0604030504040204" pitchFamily="34" charset="0"/>
                        </a:rPr>
                        <a:t>Height ÷ Foot </a:t>
                      </a:r>
                      <a:r>
                        <a:rPr lang="en-GB"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(how close to 6 is it?)</a:t>
                      </a:r>
                    </a:p>
                    <a:p>
                      <a:br>
                        <a:rPr lang="en-GB"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en-GB" sz="18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r>
                        <a:rPr lang="en-GB" sz="1800" dirty="0">
                          <a:solidFill>
                            <a:srgbClr val="009600"/>
                          </a:solidFill>
                          <a:effectLst/>
                          <a:latin typeface="Tahoma" panose="020B0604030504040204" pitchFamily="34" charset="0"/>
                          <a:ea typeface="Tahoma" panose="020B0604030504040204" pitchFamily="34" charset="0"/>
                          <a:cs typeface="Tahoma" panose="020B0604030504040204" pitchFamily="34" charset="0"/>
                        </a:rPr>
                        <a:t>Make with graph paper and cut out your:</a:t>
                      </a:r>
                      <a:endParaRPr lang="en-GB" sz="18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GB" sz="1800" dirty="0">
                          <a:solidFill>
                            <a:srgbClr val="009600"/>
                          </a:solidFill>
                          <a:effectLst/>
                          <a:latin typeface="Tahoma" panose="020B0604030504040204" pitchFamily="34" charset="0"/>
                          <a:ea typeface="Tahoma" panose="020B0604030504040204" pitchFamily="34" charset="0"/>
                          <a:cs typeface="Tahoma" panose="020B0604030504040204" pitchFamily="34" charset="0"/>
                        </a:rPr>
                        <a:t>Door</a:t>
                      </a:r>
                      <a:r>
                        <a:rPr lang="en-GB"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(using your measurements - laa and head circumference) </a:t>
                      </a:r>
                    </a:p>
                    <a:p>
                      <a:br>
                        <a:rPr lang="en-GB" sz="1800" dirty="0">
                          <a:solidFill>
                            <a:srgbClr val="009600"/>
                          </a:solidFill>
                          <a:effectLst/>
                          <a:latin typeface="Tahoma" panose="020B0604030504040204" pitchFamily="34" charset="0"/>
                          <a:ea typeface="Tahoma" panose="020B0604030504040204" pitchFamily="34" charset="0"/>
                          <a:cs typeface="Tahoma" panose="020B0604030504040204" pitchFamily="34" charset="0"/>
                        </a:rPr>
                      </a:br>
                      <a:endParaRPr lang="en-GB" sz="1800" dirty="0">
                        <a:solidFill>
                          <a:srgbClr val="009600"/>
                        </a:solidFill>
                        <a:effectLst/>
                        <a:latin typeface="Tahoma" panose="020B0604030504040204" pitchFamily="34" charset="0"/>
                        <a:ea typeface="Tahoma" panose="020B0604030504040204" pitchFamily="34" charset="0"/>
                        <a:cs typeface="Tahoma" panose="020B0604030504040204" pitchFamily="34" charset="0"/>
                      </a:endParaRPr>
                    </a:p>
                    <a:p>
                      <a:r>
                        <a:rPr lang="en-GB" sz="1800" dirty="0">
                          <a:solidFill>
                            <a:srgbClr val="009600"/>
                          </a:solidFill>
                          <a:effectLst/>
                          <a:latin typeface="Tahoma" panose="020B0604030504040204" pitchFamily="34" charset="0"/>
                          <a:ea typeface="Tahoma" panose="020B0604030504040204" pitchFamily="34" charset="0"/>
                          <a:cs typeface="Tahoma" panose="020B0604030504040204" pitchFamily="34" charset="0"/>
                        </a:rPr>
                        <a:t>Do you think people have changed since the time of the Romans? if so how, and why?</a:t>
                      </a:r>
                      <a:endParaRPr lang="en-GB" sz="18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br>
                        <a:rPr lang="en-GB" sz="1100" dirty="0">
                          <a:solidFill>
                            <a:srgbClr val="009600"/>
                          </a:solidFill>
                          <a:effectLst/>
                          <a:latin typeface="ARIAL" panose="020B0604020202020204" pitchFamily="34" charset="0"/>
                        </a:rPr>
                      </a:br>
                      <a:endParaRPr lang="en-GB" sz="1100" dirty="0">
                        <a:solidFill>
                          <a:srgbClr val="009600"/>
                        </a:solidFill>
                        <a:effectLst/>
                        <a:latin typeface="ARIAL" panose="020B0604020202020204" pitchFamily="34" charset="0"/>
                      </a:endParaRPr>
                    </a:p>
                    <a:p>
                      <a:br>
                        <a:rPr lang="en-GB" sz="1100" dirty="0">
                          <a:solidFill>
                            <a:srgbClr val="009600"/>
                          </a:solidFill>
                          <a:effectLst/>
                          <a:latin typeface="ARIAL" panose="020B0604020202020204" pitchFamily="34" charset="0"/>
                        </a:rPr>
                      </a:br>
                      <a:endParaRPr lang="en-GB" sz="1100" dirty="0">
                        <a:solidFill>
                          <a:srgbClr val="009600"/>
                        </a:solidFill>
                        <a:effectLst/>
                        <a:latin typeface="ARIAL" panose="020B0604020202020204" pitchFamily="34" charset="0"/>
                      </a:endParaRPr>
                    </a:p>
                  </a:txBody>
                  <a:tcPr marL="42246" marR="42246" marT="21123" marB="21123" anchor="ctr">
                    <a:lnL>
                      <a:noFill/>
                    </a:lnL>
                    <a:lnR>
                      <a:noFill/>
                    </a:lnR>
                    <a:lnT>
                      <a:noFill/>
                    </a:lnT>
                    <a:lnB>
                      <a:noFill/>
                    </a:lnB>
                  </a:tcPr>
                </a:tc>
                <a:extLst>
                  <a:ext uri="{0D108BD9-81ED-4DB2-BD59-A6C34878D82A}">
                    <a16:rowId xmlns:a16="http://schemas.microsoft.com/office/drawing/2014/main" val="2691972483"/>
                  </a:ext>
                </a:extLst>
              </a:tr>
            </a:tbl>
          </a:graphicData>
        </a:graphic>
      </p:graphicFrame>
    </p:spTree>
    <p:extLst>
      <p:ext uri="{BB962C8B-B14F-4D97-AF65-F5344CB8AC3E}">
        <p14:creationId xmlns:p14="http://schemas.microsoft.com/office/powerpoint/2010/main" val="3296035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DFD0A-CEC3-E245-AFC7-981257058903}"/>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Data Collection Methods</a:t>
            </a:r>
            <a:endParaRPr lang="en-US" dirty="0"/>
          </a:p>
        </p:txBody>
      </p:sp>
      <p:pic>
        <p:nvPicPr>
          <p:cNvPr id="2" name="Picture 1">
            <a:extLst>
              <a:ext uri="{FF2B5EF4-FFF2-40B4-BE49-F238E27FC236}">
                <a16:creationId xmlns:a16="http://schemas.microsoft.com/office/drawing/2014/main" id="{6B162D62-25F1-F841-A1E3-C76277DA36C3}"/>
              </a:ext>
            </a:extLst>
          </p:cNvPr>
          <p:cNvPicPr>
            <a:picLocks noChangeAspect="1"/>
          </p:cNvPicPr>
          <p:nvPr/>
        </p:nvPicPr>
        <p:blipFill>
          <a:blip r:embed="rId3"/>
          <a:stretch>
            <a:fillRect/>
          </a:stretch>
        </p:blipFill>
        <p:spPr>
          <a:xfrm>
            <a:off x="262376" y="191770"/>
            <a:ext cx="8017099" cy="5810242"/>
          </a:xfrm>
          <a:prstGeom prst="rect">
            <a:avLst/>
          </a:prstGeom>
        </p:spPr>
      </p:pic>
    </p:spTree>
    <p:extLst>
      <p:ext uri="{BB962C8B-B14F-4D97-AF65-F5344CB8AC3E}">
        <p14:creationId xmlns:p14="http://schemas.microsoft.com/office/powerpoint/2010/main" val="433125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DFD0A-CEC3-E245-AFC7-981257058903}"/>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Data Collection: Shoe size conversion</a:t>
            </a:r>
            <a:endParaRPr lang="en-US" dirty="0"/>
          </a:p>
        </p:txBody>
      </p:sp>
      <p:pic>
        <p:nvPicPr>
          <p:cNvPr id="6" name="Picture 5">
            <a:extLst>
              <a:ext uri="{FF2B5EF4-FFF2-40B4-BE49-F238E27FC236}">
                <a16:creationId xmlns:a16="http://schemas.microsoft.com/office/drawing/2014/main" id="{5542F400-80EC-C741-9D21-ED66E17EC150}"/>
              </a:ext>
            </a:extLst>
          </p:cNvPr>
          <p:cNvPicPr>
            <a:picLocks noChangeAspect="1"/>
          </p:cNvPicPr>
          <p:nvPr/>
        </p:nvPicPr>
        <p:blipFill>
          <a:blip r:embed="rId3"/>
          <a:stretch>
            <a:fillRect/>
          </a:stretch>
        </p:blipFill>
        <p:spPr>
          <a:xfrm>
            <a:off x="259372" y="119062"/>
            <a:ext cx="4300159" cy="6004370"/>
          </a:xfrm>
          <a:prstGeom prst="rect">
            <a:avLst/>
          </a:prstGeom>
        </p:spPr>
      </p:pic>
      <p:pic>
        <p:nvPicPr>
          <p:cNvPr id="7" name="Picture 6">
            <a:extLst>
              <a:ext uri="{FF2B5EF4-FFF2-40B4-BE49-F238E27FC236}">
                <a16:creationId xmlns:a16="http://schemas.microsoft.com/office/drawing/2014/main" id="{36E67CD7-1139-6D47-A9D4-0BB0C79725D8}"/>
              </a:ext>
            </a:extLst>
          </p:cNvPr>
          <p:cNvPicPr>
            <a:picLocks noChangeAspect="1"/>
          </p:cNvPicPr>
          <p:nvPr/>
        </p:nvPicPr>
        <p:blipFill>
          <a:blip r:embed="rId4"/>
          <a:stretch>
            <a:fillRect/>
          </a:stretch>
        </p:blipFill>
        <p:spPr>
          <a:xfrm>
            <a:off x="5849938" y="119062"/>
            <a:ext cx="2952644" cy="6004369"/>
          </a:xfrm>
          <a:prstGeom prst="rect">
            <a:avLst/>
          </a:prstGeom>
        </p:spPr>
      </p:pic>
    </p:spTree>
    <p:extLst>
      <p:ext uri="{BB962C8B-B14F-4D97-AF65-F5344CB8AC3E}">
        <p14:creationId xmlns:p14="http://schemas.microsoft.com/office/powerpoint/2010/main" val="2830354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D50BB15-7CE7-164B-8542-56508F96939D}"/>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dirty="0">
                <a:solidFill>
                  <a:srgbClr val="008000"/>
                </a:solidFill>
              </a:rPr>
              <a:t>Vitruvian Man: baby and adult to same height</a:t>
            </a:r>
            <a:endParaRPr lang="en-US" sz="2800" dirty="0"/>
          </a:p>
        </p:txBody>
      </p:sp>
      <p:graphicFrame>
        <p:nvGraphicFramePr>
          <p:cNvPr id="5" name="Table 4">
            <a:extLst>
              <a:ext uri="{FF2B5EF4-FFF2-40B4-BE49-F238E27FC236}">
                <a16:creationId xmlns:a16="http://schemas.microsoft.com/office/drawing/2014/main" id="{95B1796B-EE85-5F4F-A6D2-C302639281F5}"/>
              </a:ext>
            </a:extLst>
          </p:cNvPr>
          <p:cNvGraphicFramePr>
            <a:graphicFrameLocks noGrp="1"/>
          </p:cNvGraphicFramePr>
          <p:nvPr/>
        </p:nvGraphicFramePr>
        <p:xfrm>
          <a:off x="497541" y="326967"/>
          <a:ext cx="6639239" cy="457200"/>
        </p:xfrm>
        <a:graphic>
          <a:graphicData uri="http://schemas.openxmlformats.org/drawingml/2006/table">
            <a:tbl>
              <a:tblPr/>
              <a:tblGrid>
                <a:gridCol w="6639239">
                  <a:extLst>
                    <a:ext uri="{9D8B030D-6E8A-4147-A177-3AD203B41FA5}">
                      <a16:colId xmlns:a16="http://schemas.microsoft.com/office/drawing/2014/main" val="3455139939"/>
                    </a:ext>
                  </a:extLst>
                </a:gridCol>
              </a:tblGrid>
              <a:tr h="0">
                <a:tc>
                  <a:txBody>
                    <a:bodyPr/>
                    <a:lstStyle/>
                    <a:p>
                      <a:r>
                        <a:rPr lang="en-GB" sz="2400" dirty="0">
                          <a:solidFill>
                            <a:srgbClr val="009600"/>
                          </a:solidFill>
                          <a:effectLst/>
                          <a:latin typeface="ARIAL" panose="020B0604020202020204" pitchFamily="34" charset="0"/>
                        </a:rPr>
                        <a:t>What ratios can you find in this diagram?</a:t>
                      </a:r>
                      <a:endParaRPr lang="en-GB" dirty="0">
                        <a:effectLst/>
                      </a:endParaRPr>
                    </a:p>
                  </a:txBody>
                  <a:tcPr anchor="ctr">
                    <a:lnL>
                      <a:noFill/>
                    </a:lnL>
                    <a:lnR>
                      <a:noFill/>
                    </a:lnR>
                    <a:lnT>
                      <a:noFill/>
                    </a:lnT>
                    <a:lnB>
                      <a:noFill/>
                    </a:lnB>
                  </a:tcPr>
                </a:tc>
                <a:extLst>
                  <a:ext uri="{0D108BD9-81ED-4DB2-BD59-A6C34878D82A}">
                    <a16:rowId xmlns:a16="http://schemas.microsoft.com/office/drawing/2014/main" val="3436092172"/>
                  </a:ext>
                </a:extLst>
              </a:tr>
            </a:tbl>
          </a:graphicData>
        </a:graphic>
      </p:graphicFrame>
      <p:sp>
        <p:nvSpPr>
          <p:cNvPr id="9" name="Rectangle 8">
            <a:extLst>
              <a:ext uri="{FF2B5EF4-FFF2-40B4-BE49-F238E27FC236}">
                <a16:creationId xmlns:a16="http://schemas.microsoft.com/office/drawing/2014/main" id="{5E8690CA-8143-074A-9C7D-C23D21B653C6}"/>
              </a:ext>
            </a:extLst>
          </p:cNvPr>
          <p:cNvSpPr/>
          <p:nvPr/>
        </p:nvSpPr>
        <p:spPr>
          <a:xfrm>
            <a:off x="7593316" y="137836"/>
            <a:ext cx="4244898" cy="646331"/>
          </a:xfrm>
          <a:prstGeom prst="rect">
            <a:avLst/>
          </a:prstGeom>
        </p:spPr>
        <p:txBody>
          <a:bodyPr wrap="square">
            <a:spAutoFit/>
          </a:bodyPr>
          <a:lstStyle/>
          <a:p>
            <a:r>
              <a:rPr lang="en-GB" b="1" dirty="0">
                <a:solidFill>
                  <a:srgbClr val="000000"/>
                </a:solidFill>
                <a:latin typeface="ARIAL" panose="020B0604020202020204" pitchFamily="34" charset="0"/>
              </a:rPr>
              <a:t>Baby and adult are scaled up/down so they are the same height.</a:t>
            </a:r>
            <a:endParaRPr lang="en-GB" dirty="0">
              <a:effectLst/>
            </a:endParaRPr>
          </a:p>
        </p:txBody>
      </p:sp>
      <p:pic>
        <p:nvPicPr>
          <p:cNvPr id="2" name="Picture 1">
            <a:extLst>
              <a:ext uri="{FF2B5EF4-FFF2-40B4-BE49-F238E27FC236}">
                <a16:creationId xmlns:a16="http://schemas.microsoft.com/office/drawing/2014/main" id="{0F8796C0-294A-CD4A-BA51-5685C6927CE4}"/>
              </a:ext>
            </a:extLst>
          </p:cNvPr>
          <p:cNvPicPr>
            <a:picLocks noChangeAspect="1"/>
          </p:cNvPicPr>
          <p:nvPr/>
        </p:nvPicPr>
        <p:blipFill>
          <a:blip r:embed="rId3"/>
          <a:srcRect/>
          <a:stretch/>
        </p:blipFill>
        <p:spPr>
          <a:xfrm>
            <a:off x="6391978" y="784166"/>
            <a:ext cx="5273160" cy="4823013"/>
          </a:xfrm>
          <a:prstGeom prst="rect">
            <a:avLst/>
          </a:prstGeom>
        </p:spPr>
      </p:pic>
      <p:pic>
        <p:nvPicPr>
          <p:cNvPr id="3" name="Picture 2">
            <a:extLst>
              <a:ext uri="{FF2B5EF4-FFF2-40B4-BE49-F238E27FC236}">
                <a16:creationId xmlns:a16="http://schemas.microsoft.com/office/drawing/2014/main" id="{A77C0132-6022-9448-B491-057E49C2FD63}"/>
              </a:ext>
            </a:extLst>
          </p:cNvPr>
          <p:cNvPicPr>
            <a:picLocks noChangeAspect="1"/>
          </p:cNvPicPr>
          <p:nvPr/>
        </p:nvPicPr>
        <p:blipFill>
          <a:blip r:embed="rId4"/>
          <a:srcRect/>
          <a:stretch/>
        </p:blipFill>
        <p:spPr>
          <a:xfrm>
            <a:off x="6391978" y="784166"/>
            <a:ext cx="5273160" cy="4823013"/>
          </a:xfrm>
          <a:prstGeom prst="rect">
            <a:avLst/>
          </a:prstGeom>
        </p:spPr>
      </p:pic>
      <p:pic>
        <p:nvPicPr>
          <p:cNvPr id="12" name="Picture 11">
            <a:extLst>
              <a:ext uri="{FF2B5EF4-FFF2-40B4-BE49-F238E27FC236}">
                <a16:creationId xmlns:a16="http://schemas.microsoft.com/office/drawing/2014/main" id="{31715928-633E-274E-88C0-F9CDA92A687E}"/>
              </a:ext>
            </a:extLst>
          </p:cNvPr>
          <p:cNvPicPr>
            <a:picLocks noChangeAspect="1"/>
          </p:cNvPicPr>
          <p:nvPr/>
        </p:nvPicPr>
        <p:blipFill>
          <a:blip r:embed="rId5"/>
          <a:stretch>
            <a:fillRect/>
          </a:stretch>
        </p:blipFill>
        <p:spPr>
          <a:xfrm>
            <a:off x="353786" y="784166"/>
            <a:ext cx="4856337" cy="5769494"/>
          </a:xfrm>
          <a:prstGeom prst="rect">
            <a:avLst/>
          </a:prstGeom>
        </p:spPr>
      </p:pic>
    </p:spTree>
    <p:extLst>
      <p:ext uri="{BB962C8B-B14F-4D97-AF65-F5344CB8AC3E}">
        <p14:creationId xmlns:p14="http://schemas.microsoft.com/office/powerpoint/2010/main" val="60764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D50BB15-7CE7-164B-8542-56508F96939D}"/>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dirty="0">
                <a:solidFill>
                  <a:srgbClr val="008000"/>
                </a:solidFill>
              </a:rPr>
              <a:t>Vitruvian Man: baby and adult to same height</a:t>
            </a:r>
            <a:endParaRPr lang="en-US" sz="2800" dirty="0"/>
          </a:p>
        </p:txBody>
      </p:sp>
      <p:pic>
        <p:nvPicPr>
          <p:cNvPr id="3" name="Picture 2">
            <a:extLst>
              <a:ext uri="{FF2B5EF4-FFF2-40B4-BE49-F238E27FC236}">
                <a16:creationId xmlns:a16="http://schemas.microsoft.com/office/drawing/2014/main" id="{9D6FF4A7-716A-D940-A2FD-05E5BECC8C93}"/>
              </a:ext>
            </a:extLst>
          </p:cNvPr>
          <p:cNvPicPr>
            <a:picLocks noChangeAspect="1"/>
          </p:cNvPicPr>
          <p:nvPr/>
        </p:nvPicPr>
        <p:blipFill>
          <a:blip r:embed="rId3"/>
          <a:stretch>
            <a:fillRect/>
          </a:stretch>
        </p:blipFill>
        <p:spPr>
          <a:xfrm>
            <a:off x="838200" y="488384"/>
            <a:ext cx="8763000" cy="5257800"/>
          </a:xfrm>
          <a:prstGeom prst="rect">
            <a:avLst/>
          </a:prstGeom>
        </p:spPr>
      </p:pic>
    </p:spTree>
    <p:extLst>
      <p:ext uri="{BB962C8B-B14F-4D97-AF65-F5344CB8AC3E}">
        <p14:creationId xmlns:p14="http://schemas.microsoft.com/office/powerpoint/2010/main" val="3420335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DFD0A-CEC3-E245-AFC7-981257058903}"/>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Drawing a Scatter Graph</a:t>
            </a:r>
            <a:endParaRPr lang="en-US" dirty="0"/>
          </a:p>
        </p:txBody>
      </p:sp>
      <p:pic>
        <p:nvPicPr>
          <p:cNvPr id="2" name="Picture 1">
            <a:extLst>
              <a:ext uri="{FF2B5EF4-FFF2-40B4-BE49-F238E27FC236}">
                <a16:creationId xmlns:a16="http://schemas.microsoft.com/office/drawing/2014/main" id="{032396EA-A6FB-F145-B903-4B09AE186DCF}"/>
              </a:ext>
            </a:extLst>
          </p:cNvPr>
          <p:cNvPicPr>
            <a:picLocks noChangeAspect="1"/>
          </p:cNvPicPr>
          <p:nvPr/>
        </p:nvPicPr>
        <p:blipFill>
          <a:blip r:embed="rId3"/>
          <a:stretch>
            <a:fillRect/>
          </a:stretch>
        </p:blipFill>
        <p:spPr>
          <a:xfrm>
            <a:off x="695325" y="200025"/>
            <a:ext cx="6248400" cy="5873496"/>
          </a:xfrm>
          <a:prstGeom prst="rect">
            <a:avLst/>
          </a:prstGeom>
        </p:spPr>
      </p:pic>
      <p:graphicFrame>
        <p:nvGraphicFramePr>
          <p:cNvPr id="3" name="Table 2">
            <a:extLst>
              <a:ext uri="{FF2B5EF4-FFF2-40B4-BE49-F238E27FC236}">
                <a16:creationId xmlns:a16="http://schemas.microsoft.com/office/drawing/2014/main" id="{5EF1455F-5AB7-9840-904F-55B05B77B8E3}"/>
              </a:ext>
            </a:extLst>
          </p:cNvPr>
          <p:cNvGraphicFramePr>
            <a:graphicFrameLocks noGrp="1"/>
          </p:cNvGraphicFramePr>
          <p:nvPr>
            <p:extLst>
              <p:ext uri="{D42A27DB-BD31-4B8C-83A1-F6EECF244321}">
                <p14:modId xmlns:p14="http://schemas.microsoft.com/office/powerpoint/2010/main" val="1776130678"/>
              </p:ext>
            </p:extLst>
          </p:nvPr>
        </p:nvGraphicFramePr>
        <p:xfrm>
          <a:off x="0" y="6231635"/>
          <a:ext cx="1943100" cy="518160"/>
        </p:xfrm>
        <a:graphic>
          <a:graphicData uri="http://schemas.openxmlformats.org/drawingml/2006/table">
            <a:tbl>
              <a:tblPr/>
              <a:tblGrid>
                <a:gridCol w="1943100">
                  <a:extLst>
                    <a:ext uri="{9D8B030D-6E8A-4147-A177-3AD203B41FA5}">
                      <a16:colId xmlns:a16="http://schemas.microsoft.com/office/drawing/2014/main" val="1608300006"/>
                    </a:ext>
                  </a:extLst>
                </a:gridCol>
              </a:tblGrid>
              <a:tr h="0">
                <a:tc>
                  <a:txBody>
                    <a:bodyPr/>
                    <a:lstStyle/>
                    <a:p>
                      <a:pPr algn="ctr"/>
                      <a:r>
                        <a:rPr lang="en-GB" sz="1400" b="1" dirty="0">
                          <a:solidFill>
                            <a:srgbClr val="000000"/>
                          </a:solidFill>
                          <a:effectLst/>
                          <a:latin typeface="ARIAL" panose="020B0604020202020204" pitchFamily="34" charset="0"/>
                        </a:rPr>
                        <a:t>Click Ctrl P to plot points on screen</a:t>
                      </a:r>
                      <a:endParaRPr lang="en-GB" dirty="0">
                        <a:effectLst/>
                      </a:endParaRPr>
                    </a:p>
                  </a:txBody>
                  <a:tcPr anchor="ctr">
                    <a:lnL>
                      <a:noFill/>
                    </a:lnL>
                    <a:lnR>
                      <a:noFill/>
                    </a:lnR>
                    <a:lnT>
                      <a:noFill/>
                    </a:lnT>
                    <a:lnB>
                      <a:noFill/>
                    </a:lnB>
                  </a:tcPr>
                </a:tc>
                <a:extLst>
                  <a:ext uri="{0D108BD9-81ED-4DB2-BD59-A6C34878D82A}">
                    <a16:rowId xmlns:a16="http://schemas.microsoft.com/office/drawing/2014/main" val="1047602045"/>
                  </a:ext>
                </a:extLst>
              </a:tr>
            </a:tbl>
          </a:graphicData>
        </a:graphic>
      </p:graphicFrame>
      <p:sp>
        <p:nvSpPr>
          <p:cNvPr id="4" name="TextBox 3">
            <a:extLst>
              <a:ext uri="{FF2B5EF4-FFF2-40B4-BE49-F238E27FC236}">
                <a16:creationId xmlns:a16="http://schemas.microsoft.com/office/drawing/2014/main" id="{D73D8FFD-C103-0B46-815D-CCE3CAEAFEDA}"/>
              </a:ext>
            </a:extLst>
          </p:cNvPr>
          <p:cNvSpPr txBox="1"/>
          <p:nvPr/>
        </p:nvSpPr>
        <p:spPr>
          <a:xfrm>
            <a:off x="7813963" y="200025"/>
            <a:ext cx="3208713" cy="646331"/>
          </a:xfrm>
          <a:prstGeom prst="rect">
            <a:avLst/>
          </a:prstGeom>
          <a:noFill/>
        </p:spPr>
        <p:txBody>
          <a:bodyPr wrap="square" rtlCol="0">
            <a:spAutoFit/>
          </a:bodyPr>
          <a:lstStyle/>
          <a:p>
            <a:r>
              <a:rPr lang="en-US" dirty="0"/>
              <a:t>Click Ctrl P to use pen to add points to this chart</a:t>
            </a:r>
          </a:p>
        </p:txBody>
      </p:sp>
    </p:spTree>
    <p:extLst>
      <p:ext uri="{BB962C8B-B14F-4D97-AF65-F5344CB8AC3E}">
        <p14:creationId xmlns:p14="http://schemas.microsoft.com/office/powerpoint/2010/main" val="3707166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DFD0A-CEC3-E245-AFC7-981257058903}"/>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People Doors</a:t>
            </a:r>
            <a:endParaRPr lang="en-US" dirty="0"/>
          </a:p>
        </p:txBody>
      </p:sp>
      <p:sp>
        <p:nvSpPr>
          <p:cNvPr id="17" name="Rectangle 16">
            <a:extLst>
              <a:ext uri="{FF2B5EF4-FFF2-40B4-BE49-F238E27FC236}">
                <a16:creationId xmlns:a16="http://schemas.microsoft.com/office/drawing/2014/main" id="{D347E8E8-9AA4-724D-9A04-C229914E52E6}"/>
              </a:ext>
            </a:extLst>
          </p:cNvPr>
          <p:cNvSpPr/>
          <p:nvPr/>
        </p:nvSpPr>
        <p:spPr>
          <a:xfrm>
            <a:off x="204788" y="204107"/>
            <a:ext cx="8002475" cy="1631216"/>
          </a:xfrm>
          <a:prstGeom prst="rect">
            <a:avLst/>
          </a:prstGeom>
        </p:spPr>
        <p:txBody>
          <a:bodyPr wrap="square">
            <a:spAutoFit/>
          </a:bodyPr>
          <a:lstStyle/>
          <a:p>
            <a:r>
              <a:rPr lang="en-GB" sz="2000" dirty="0">
                <a:solidFill>
                  <a:srgbClr val="009600"/>
                </a:solidFill>
                <a:latin typeface="ARIAL" panose="020B0604020202020204" pitchFamily="34" charset="0"/>
              </a:rPr>
              <a:t>Questions: </a:t>
            </a:r>
          </a:p>
          <a:p>
            <a:pPr lvl="1"/>
            <a:r>
              <a:rPr lang="en-GB" sz="2000" dirty="0">
                <a:solidFill>
                  <a:srgbClr val="009600"/>
                </a:solidFill>
                <a:latin typeface="ARIAL" panose="020B0604020202020204" pitchFamily="34" charset="0"/>
              </a:rPr>
              <a:t>Can you get through your own door?</a:t>
            </a:r>
            <a:endParaRPr lang="en-GB" sz="2000" dirty="0"/>
          </a:p>
          <a:p>
            <a:pPr lvl="1"/>
            <a:r>
              <a:rPr lang="en-GB" sz="2000" dirty="0">
                <a:solidFill>
                  <a:srgbClr val="000000"/>
                </a:solidFill>
                <a:latin typeface="ARIAL" panose="020B0604020202020204" pitchFamily="34" charset="0"/>
              </a:rPr>
              <a:t>What is your door ratio (door height divided by door width)?</a:t>
            </a:r>
            <a:endParaRPr lang="en-GB" sz="2000" dirty="0"/>
          </a:p>
          <a:p>
            <a:pPr lvl="1"/>
            <a:r>
              <a:rPr lang="en-GB" sz="2000" dirty="0">
                <a:solidFill>
                  <a:srgbClr val="009600"/>
                </a:solidFill>
                <a:latin typeface="ARIAL" panose="020B0604020202020204" pitchFamily="34" charset="0"/>
              </a:rPr>
              <a:t>Is your door the same shape as someone else's door?</a:t>
            </a:r>
            <a:endParaRPr lang="en-GB" sz="2000" dirty="0"/>
          </a:p>
          <a:p>
            <a:pPr lvl="1"/>
            <a:r>
              <a:rPr lang="en-GB" sz="2000" dirty="0">
                <a:solidFill>
                  <a:srgbClr val="000000"/>
                </a:solidFill>
                <a:latin typeface="ARIAL" panose="020B0604020202020204" pitchFamily="34" charset="0"/>
              </a:rPr>
              <a:t>What about doors in your house, your school, other buildings?</a:t>
            </a:r>
            <a:endParaRPr lang="en-GB" sz="2000" dirty="0"/>
          </a:p>
        </p:txBody>
      </p:sp>
      <p:pic>
        <p:nvPicPr>
          <p:cNvPr id="18" name="Picture 17">
            <a:extLst>
              <a:ext uri="{FF2B5EF4-FFF2-40B4-BE49-F238E27FC236}">
                <a16:creationId xmlns:a16="http://schemas.microsoft.com/office/drawing/2014/main" id="{35AC4BCE-C14C-B344-B093-2E3E9A73CB9F}"/>
              </a:ext>
            </a:extLst>
          </p:cNvPr>
          <p:cNvPicPr>
            <a:picLocks noChangeAspect="1"/>
          </p:cNvPicPr>
          <p:nvPr/>
        </p:nvPicPr>
        <p:blipFill>
          <a:blip r:embed="rId3"/>
          <a:stretch>
            <a:fillRect/>
          </a:stretch>
        </p:blipFill>
        <p:spPr>
          <a:xfrm>
            <a:off x="5420463" y="1927241"/>
            <a:ext cx="5938100" cy="4075696"/>
          </a:xfrm>
          <a:prstGeom prst="rect">
            <a:avLst/>
          </a:prstGeom>
        </p:spPr>
      </p:pic>
      <p:sp>
        <p:nvSpPr>
          <p:cNvPr id="2" name="Rectangle 1">
            <a:extLst>
              <a:ext uri="{FF2B5EF4-FFF2-40B4-BE49-F238E27FC236}">
                <a16:creationId xmlns:a16="http://schemas.microsoft.com/office/drawing/2014/main" id="{2C7DEB46-F047-6E40-88C7-E0682772C3B5}"/>
              </a:ext>
            </a:extLst>
          </p:cNvPr>
          <p:cNvSpPr/>
          <p:nvPr/>
        </p:nvSpPr>
        <p:spPr>
          <a:xfrm>
            <a:off x="204788" y="3086100"/>
            <a:ext cx="3718037" cy="1323439"/>
          </a:xfrm>
          <a:prstGeom prst="rect">
            <a:avLst/>
          </a:prstGeom>
        </p:spPr>
        <p:txBody>
          <a:bodyPr wrap="square">
            <a:spAutoFit/>
          </a:bodyPr>
          <a:lstStyle/>
          <a:p>
            <a:r>
              <a:rPr lang="en-GB" sz="2000" dirty="0">
                <a:solidFill>
                  <a:srgbClr val="009600"/>
                </a:solidFill>
                <a:latin typeface="ARIAL" panose="020B0604020202020204" pitchFamily="34" charset="0"/>
              </a:rPr>
              <a:t>How do you compare your doors with other people and know if they are the same shape?</a:t>
            </a:r>
            <a:endParaRPr lang="en-GB" sz="2000" dirty="0">
              <a:effectLst/>
            </a:endParaRPr>
          </a:p>
        </p:txBody>
      </p:sp>
    </p:spTree>
    <p:extLst>
      <p:ext uri="{BB962C8B-B14F-4D97-AF65-F5344CB8AC3E}">
        <p14:creationId xmlns:p14="http://schemas.microsoft.com/office/powerpoint/2010/main" val="360638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DFD0A-CEC3-E245-AFC7-981257058903}"/>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What is the UK unit equivalent to the laa?</a:t>
            </a:r>
            <a:endParaRPr lang="en-US" dirty="0"/>
          </a:p>
        </p:txBody>
      </p:sp>
      <p:pic>
        <p:nvPicPr>
          <p:cNvPr id="3" name="Picture 2">
            <a:extLst>
              <a:ext uri="{FF2B5EF4-FFF2-40B4-BE49-F238E27FC236}">
                <a16:creationId xmlns:a16="http://schemas.microsoft.com/office/drawing/2014/main" id="{77AFF8C2-1B1E-9C41-B3B8-D396FB04B195}"/>
              </a:ext>
            </a:extLst>
          </p:cNvPr>
          <p:cNvPicPr>
            <a:picLocks noChangeAspect="1"/>
          </p:cNvPicPr>
          <p:nvPr/>
        </p:nvPicPr>
        <p:blipFill>
          <a:blip r:embed="rId3"/>
          <a:stretch>
            <a:fillRect/>
          </a:stretch>
        </p:blipFill>
        <p:spPr>
          <a:xfrm>
            <a:off x="110450" y="0"/>
            <a:ext cx="4701920" cy="6123431"/>
          </a:xfrm>
          <a:prstGeom prst="rect">
            <a:avLst/>
          </a:prstGeom>
        </p:spPr>
      </p:pic>
      <p:sp>
        <p:nvSpPr>
          <p:cNvPr id="4" name="Oval 3">
            <a:extLst>
              <a:ext uri="{FF2B5EF4-FFF2-40B4-BE49-F238E27FC236}">
                <a16:creationId xmlns:a16="http://schemas.microsoft.com/office/drawing/2014/main" id="{B24E6095-B2AE-534C-AD94-46ACCB2510FB}"/>
              </a:ext>
            </a:extLst>
          </p:cNvPr>
          <p:cNvSpPr/>
          <p:nvPr/>
        </p:nvSpPr>
        <p:spPr>
          <a:xfrm>
            <a:off x="3348000" y="3348000"/>
            <a:ext cx="885825" cy="400747"/>
          </a:xfrm>
          <a:prstGeom prst="ellipse">
            <a:avLst/>
          </a:prstGeom>
          <a:noFill/>
          <a:ln w="1016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0423AB4-B26D-5E4C-A97B-DD07D156D048}"/>
              </a:ext>
            </a:extLst>
          </p:cNvPr>
          <p:cNvSpPr txBox="1"/>
          <p:nvPr/>
        </p:nvSpPr>
        <p:spPr>
          <a:xfrm>
            <a:off x="4812371" y="3429000"/>
            <a:ext cx="1925314" cy="1200329"/>
          </a:xfrm>
          <a:prstGeom prst="rect">
            <a:avLst/>
          </a:prstGeom>
          <a:noFill/>
        </p:spPr>
        <p:txBody>
          <a:bodyPr wrap="square" rtlCol="0">
            <a:spAutoFit/>
          </a:bodyPr>
          <a:lstStyle/>
          <a:p>
            <a:pPr algn="ctr"/>
            <a:r>
              <a:rPr lang="en-US" sz="2400" dirty="0">
                <a:solidFill>
                  <a:srgbClr val="008000"/>
                </a:solidFill>
                <a:latin typeface="Tahoma" panose="020B0604030504040204" pitchFamily="34" charset="0"/>
                <a:ea typeface="Tahoma" panose="020B0604030504040204" pitchFamily="34" charset="0"/>
                <a:cs typeface="Tahoma" panose="020B0604030504040204" pitchFamily="34" charset="0"/>
              </a:rPr>
              <a:t>The Fathom = 6 feet </a:t>
            </a:r>
          </a:p>
          <a:p>
            <a:pPr algn="ctr"/>
            <a:r>
              <a:rPr lang="en-US" sz="2400" dirty="0">
                <a:solidFill>
                  <a:srgbClr val="008000"/>
                </a:solidFill>
                <a:latin typeface="Tahoma" panose="020B0604030504040204" pitchFamily="34" charset="0"/>
                <a:ea typeface="Tahoma" panose="020B0604030504040204" pitchFamily="34" charset="0"/>
                <a:cs typeface="Tahoma" panose="020B0604030504040204" pitchFamily="34" charset="0"/>
              </a:rPr>
              <a:t>≈ 180 cm</a:t>
            </a:r>
          </a:p>
        </p:txBody>
      </p:sp>
      <p:pic>
        <p:nvPicPr>
          <p:cNvPr id="6" name="Picture 5">
            <a:extLst>
              <a:ext uri="{FF2B5EF4-FFF2-40B4-BE49-F238E27FC236}">
                <a16:creationId xmlns:a16="http://schemas.microsoft.com/office/drawing/2014/main" id="{207B60D0-B8DF-744A-B967-DC54B42E4433}"/>
              </a:ext>
            </a:extLst>
          </p:cNvPr>
          <p:cNvPicPr>
            <a:picLocks noChangeAspect="1"/>
          </p:cNvPicPr>
          <p:nvPr/>
        </p:nvPicPr>
        <p:blipFill>
          <a:blip r:embed="rId4"/>
          <a:stretch>
            <a:fillRect/>
          </a:stretch>
        </p:blipFill>
        <p:spPr>
          <a:xfrm>
            <a:off x="6923205" y="14584"/>
            <a:ext cx="4701920" cy="5992644"/>
          </a:xfrm>
          <a:prstGeom prst="rect">
            <a:avLst/>
          </a:prstGeom>
        </p:spPr>
      </p:pic>
    </p:spTree>
    <p:extLst>
      <p:ext uri="{BB962C8B-B14F-4D97-AF65-F5344CB8AC3E}">
        <p14:creationId xmlns:p14="http://schemas.microsoft.com/office/powerpoint/2010/main" val="377460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DFD0A-CEC3-E245-AFC7-981257058903}"/>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Vitruvian Man</a:t>
            </a:r>
            <a:endParaRPr lang="en-US" dirty="0"/>
          </a:p>
        </p:txBody>
      </p:sp>
      <p:graphicFrame>
        <p:nvGraphicFramePr>
          <p:cNvPr id="2" name="Table 1">
            <a:extLst>
              <a:ext uri="{FF2B5EF4-FFF2-40B4-BE49-F238E27FC236}">
                <a16:creationId xmlns:a16="http://schemas.microsoft.com/office/drawing/2014/main" id="{3B2AB990-41DF-134D-8B25-78EF1DEC55E9}"/>
              </a:ext>
            </a:extLst>
          </p:cNvPr>
          <p:cNvGraphicFramePr>
            <a:graphicFrameLocks noGrp="1"/>
          </p:cNvGraphicFramePr>
          <p:nvPr/>
        </p:nvGraphicFramePr>
        <p:xfrm>
          <a:off x="428625" y="120809"/>
          <a:ext cx="8486775" cy="1188720"/>
        </p:xfrm>
        <a:graphic>
          <a:graphicData uri="http://schemas.openxmlformats.org/drawingml/2006/table">
            <a:tbl>
              <a:tblPr/>
              <a:tblGrid>
                <a:gridCol w="8486775">
                  <a:extLst>
                    <a:ext uri="{9D8B030D-6E8A-4147-A177-3AD203B41FA5}">
                      <a16:colId xmlns:a16="http://schemas.microsoft.com/office/drawing/2014/main" val="2250742202"/>
                    </a:ext>
                  </a:extLst>
                </a:gridCol>
              </a:tblGrid>
              <a:tr h="0">
                <a:tc>
                  <a:txBody>
                    <a:bodyPr/>
                    <a:lstStyle/>
                    <a:p>
                      <a:r>
                        <a:rPr lang="en-GB" sz="2400" dirty="0">
                          <a:solidFill>
                            <a:srgbClr val="009600"/>
                          </a:solidFill>
                          <a:effectLst/>
                          <a:latin typeface="ARIAL" panose="020B0604020202020204" pitchFamily="34" charset="0"/>
                        </a:rPr>
                        <a:t>Leonardo (1452 - 1519) called this drawing Vitruvian man.</a:t>
                      </a:r>
                      <a:endParaRPr lang="en-GB" dirty="0">
                        <a:effectLst/>
                      </a:endParaRPr>
                    </a:p>
                    <a:p>
                      <a:r>
                        <a:rPr lang="en-GB" sz="2400" dirty="0">
                          <a:solidFill>
                            <a:srgbClr val="009600"/>
                          </a:solidFill>
                          <a:effectLst/>
                          <a:latin typeface="ARIAL" panose="020B0604020202020204" pitchFamily="34" charset="0"/>
                        </a:rPr>
                        <a:t>Why do you think this is?</a:t>
                      </a:r>
                      <a:endParaRPr lang="en-GB" dirty="0">
                        <a:effectLst/>
                      </a:endParaRPr>
                    </a:p>
                    <a:p>
                      <a:r>
                        <a:rPr lang="en-GB" sz="2400" dirty="0">
                          <a:solidFill>
                            <a:srgbClr val="009600"/>
                          </a:solidFill>
                          <a:effectLst/>
                          <a:latin typeface="ARIAL" panose="020B0604020202020204" pitchFamily="34" charset="0"/>
                        </a:rPr>
                        <a:t>What do you notice about the diagram?</a:t>
                      </a:r>
                      <a:endParaRPr lang="en-GB" dirty="0">
                        <a:effectLst/>
                      </a:endParaRPr>
                    </a:p>
                  </a:txBody>
                  <a:tcPr anchor="ctr">
                    <a:lnL>
                      <a:noFill/>
                    </a:lnL>
                    <a:lnR>
                      <a:noFill/>
                    </a:lnR>
                    <a:lnT>
                      <a:noFill/>
                    </a:lnT>
                    <a:lnB>
                      <a:noFill/>
                    </a:lnB>
                  </a:tcPr>
                </a:tc>
                <a:extLst>
                  <a:ext uri="{0D108BD9-81ED-4DB2-BD59-A6C34878D82A}">
                    <a16:rowId xmlns:a16="http://schemas.microsoft.com/office/drawing/2014/main" val="2543942274"/>
                  </a:ext>
                </a:extLst>
              </a:tr>
            </a:tbl>
          </a:graphicData>
        </a:graphic>
      </p:graphicFrame>
      <p:pic>
        <p:nvPicPr>
          <p:cNvPr id="4" name="Picture 3">
            <a:extLst>
              <a:ext uri="{FF2B5EF4-FFF2-40B4-BE49-F238E27FC236}">
                <a16:creationId xmlns:a16="http://schemas.microsoft.com/office/drawing/2014/main" id="{90684180-8732-F742-BFE9-A10917DB2AF4}"/>
              </a:ext>
            </a:extLst>
          </p:cNvPr>
          <p:cNvPicPr>
            <a:picLocks noChangeAspect="1"/>
          </p:cNvPicPr>
          <p:nvPr/>
        </p:nvPicPr>
        <p:blipFill>
          <a:blip r:embed="rId3"/>
          <a:stretch>
            <a:fillRect/>
          </a:stretch>
        </p:blipFill>
        <p:spPr>
          <a:xfrm>
            <a:off x="353786" y="1309529"/>
            <a:ext cx="5067300" cy="5067300"/>
          </a:xfrm>
          <a:prstGeom prst="rect">
            <a:avLst/>
          </a:prstGeom>
        </p:spPr>
      </p:pic>
      <p:pic>
        <p:nvPicPr>
          <p:cNvPr id="5" name="Picture 4">
            <a:extLst>
              <a:ext uri="{FF2B5EF4-FFF2-40B4-BE49-F238E27FC236}">
                <a16:creationId xmlns:a16="http://schemas.microsoft.com/office/drawing/2014/main" id="{6E71523A-B5A0-6445-9A72-248D54BCE952}"/>
              </a:ext>
            </a:extLst>
          </p:cNvPr>
          <p:cNvPicPr>
            <a:picLocks noChangeAspect="1"/>
          </p:cNvPicPr>
          <p:nvPr/>
        </p:nvPicPr>
        <p:blipFill>
          <a:blip r:embed="rId4"/>
          <a:stretch>
            <a:fillRect/>
          </a:stretch>
        </p:blipFill>
        <p:spPr>
          <a:xfrm>
            <a:off x="892742" y="3682816"/>
            <a:ext cx="3989388" cy="3054375"/>
          </a:xfrm>
          <a:prstGeom prst="rect">
            <a:avLst/>
          </a:prstGeom>
        </p:spPr>
      </p:pic>
      <p:pic>
        <p:nvPicPr>
          <p:cNvPr id="6" name="Picture 5">
            <a:extLst>
              <a:ext uri="{FF2B5EF4-FFF2-40B4-BE49-F238E27FC236}">
                <a16:creationId xmlns:a16="http://schemas.microsoft.com/office/drawing/2014/main" id="{0AEFC57D-5E93-6342-8A5A-DE14A95A84AC}"/>
              </a:ext>
            </a:extLst>
          </p:cNvPr>
          <p:cNvPicPr>
            <a:picLocks noChangeAspect="1"/>
          </p:cNvPicPr>
          <p:nvPr/>
        </p:nvPicPr>
        <p:blipFill>
          <a:blip r:embed="rId5"/>
          <a:stretch>
            <a:fillRect/>
          </a:stretch>
        </p:blipFill>
        <p:spPr>
          <a:xfrm>
            <a:off x="7129462" y="2248436"/>
            <a:ext cx="3835251" cy="3874995"/>
          </a:xfrm>
          <a:prstGeom prst="rect">
            <a:avLst/>
          </a:prstGeom>
        </p:spPr>
      </p:pic>
    </p:spTree>
    <p:extLst>
      <p:ext uri="{BB962C8B-B14F-4D97-AF65-F5344CB8AC3E}">
        <p14:creationId xmlns:p14="http://schemas.microsoft.com/office/powerpoint/2010/main" val="178188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F204F-B2B5-B94C-A096-B141301E0F44}"/>
              </a:ext>
            </a:extLst>
          </p:cNvPr>
          <p:cNvSpPr>
            <a:spLocks noGrp="1"/>
          </p:cNvSpPr>
          <p:nvPr>
            <p:ph type="title"/>
          </p:nvPr>
        </p:nvSpPr>
        <p:spPr>
          <a:xfrm>
            <a:off x="149902" y="60326"/>
            <a:ext cx="5946098" cy="725226"/>
          </a:xfrm>
        </p:spPr>
        <p:txBody>
          <a:bodyPr>
            <a:normAutofit fontScale="90000"/>
          </a:bodyPr>
          <a:lstStyle/>
          <a:p>
            <a:r>
              <a:rPr lang="en-US" dirty="0">
                <a:solidFill>
                  <a:srgbClr val="008000"/>
                </a:solidFill>
              </a:rPr>
              <a:t>Body Maths: Scatter Graphs</a:t>
            </a:r>
            <a:endParaRPr lang="en-US" dirty="0"/>
          </a:p>
        </p:txBody>
      </p:sp>
      <p:sp>
        <p:nvSpPr>
          <p:cNvPr id="3" name="Rectangle 2">
            <a:extLst>
              <a:ext uri="{FF2B5EF4-FFF2-40B4-BE49-F238E27FC236}">
                <a16:creationId xmlns:a16="http://schemas.microsoft.com/office/drawing/2014/main" id="{486F11FE-04B5-D141-9B4E-D07823AA0F97}"/>
              </a:ext>
            </a:extLst>
          </p:cNvPr>
          <p:cNvSpPr/>
          <p:nvPr/>
        </p:nvSpPr>
        <p:spPr>
          <a:xfrm>
            <a:off x="7181304" y="4003584"/>
            <a:ext cx="4737100" cy="646331"/>
          </a:xfrm>
          <a:prstGeom prst="rect">
            <a:avLst/>
          </a:prstGeom>
        </p:spPr>
        <p:txBody>
          <a:bodyPr wrap="square">
            <a:spAutoFit/>
          </a:bodyPr>
          <a:lstStyle/>
          <a:p>
            <a:r>
              <a:rPr lang="en-GB" dirty="0">
                <a:solidFill>
                  <a:srgbClr val="008000"/>
                </a:solidFill>
                <a:latin typeface="Tahoma" panose="020B0604030504040204" pitchFamily="34" charset="0"/>
                <a:ea typeface="MS Gothic" panose="020B0609070205080204" pitchFamily="49" charset="-128"/>
              </a:rPr>
              <a:t>Download ActivInspire, PowerPoint, Excel file and Teacher Notes from: </a:t>
            </a:r>
            <a:endParaRPr lang="en-US" dirty="0">
              <a:solidFill>
                <a:srgbClr val="008000"/>
              </a:solidFill>
            </a:endParaRPr>
          </a:p>
        </p:txBody>
      </p:sp>
      <p:sp>
        <p:nvSpPr>
          <p:cNvPr id="12" name="Rectangle 11">
            <a:extLst>
              <a:ext uri="{FF2B5EF4-FFF2-40B4-BE49-F238E27FC236}">
                <a16:creationId xmlns:a16="http://schemas.microsoft.com/office/drawing/2014/main" id="{4E87E20E-1217-5F41-914D-3BCA12C26A6C}"/>
              </a:ext>
            </a:extLst>
          </p:cNvPr>
          <p:cNvSpPr/>
          <p:nvPr/>
        </p:nvSpPr>
        <p:spPr>
          <a:xfrm>
            <a:off x="7181304" y="4649915"/>
            <a:ext cx="4737100" cy="646331"/>
          </a:xfrm>
          <a:prstGeom prst="rect">
            <a:avLst/>
          </a:prstGeom>
        </p:spPr>
        <p:txBody>
          <a:bodyPr wrap="square">
            <a:spAutoFit/>
          </a:bodyPr>
          <a:lstStyle/>
          <a:p>
            <a:r>
              <a:rPr lang="en-GB" dirty="0">
                <a:solidFill>
                  <a:srgbClr val="008000"/>
                </a:solidFill>
                <a:latin typeface="Tahoma" panose="020B0604030504040204" pitchFamily="34" charset="0"/>
                <a:ea typeface="MS Gothic" panose="020B0609070205080204" pitchFamily="49" charset="-128"/>
              </a:rPr>
              <a:t>Most pages contain other images that will show on next click.</a:t>
            </a:r>
            <a:endParaRPr lang="en-US" dirty="0">
              <a:solidFill>
                <a:srgbClr val="008000"/>
              </a:solidFill>
            </a:endParaRPr>
          </a:p>
        </p:txBody>
      </p:sp>
      <p:sp>
        <p:nvSpPr>
          <p:cNvPr id="8" name="Rectangle 7">
            <a:extLst>
              <a:ext uri="{FF2B5EF4-FFF2-40B4-BE49-F238E27FC236}">
                <a16:creationId xmlns:a16="http://schemas.microsoft.com/office/drawing/2014/main" id="{A9817388-9395-BB42-8D19-FD2B474E8679}"/>
              </a:ext>
            </a:extLst>
          </p:cNvPr>
          <p:cNvSpPr/>
          <p:nvPr/>
        </p:nvSpPr>
        <p:spPr>
          <a:xfrm>
            <a:off x="6948789" y="5706846"/>
            <a:ext cx="3677032" cy="369332"/>
          </a:xfrm>
          <a:prstGeom prst="rect">
            <a:avLst/>
          </a:prstGeom>
        </p:spPr>
        <p:txBody>
          <a:bodyPr wrap="none">
            <a:spAutoFit/>
          </a:bodyPr>
          <a:lstStyle/>
          <a:p>
            <a:pPr>
              <a:spcAft>
                <a:spcPts val="0"/>
              </a:spcAft>
            </a:pPr>
            <a:r>
              <a:rPr lang="en-GB" dirty="0">
                <a:solidFill>
                  <a:srgbClr val="F89746"/>
                </a:solidFill>
                <a:hlinkClick r:id="rId3">
                  <a:extLst>
                    <a:ext uri="{A12FA001-AC4F-418D-AE19-62706E023703}">
                      <ahyp:hlinkClr xmlns:ahyp="http://schemas.microsoft.com/office/drawing/2018/hyperlinkcolor" val="tx"/>
                    </a:ext>
                  </a:extLst>
                </a:hlinkClick>
              </a:rPr>
              <a:t>https://spiremaths.co.uk/bmscatter/</a:t>
            </a:r>
            <a:r>
              <a:rPr lang="en-GB" dirty="0">
                <a:solidFill>
                  <a:srgbClr val="F89746"/>
                </a:solidFill>
              </a:rPr>
              <a:t> </a:t>
            </a:r>
            <a:endParaRPr lang="en-GB" dirty="0">
              <a:solidFill>
                <a:srgbClr val="F89746"/>
              </a:solidFill>
              <a:latin typeface="Arial" panose="020B0604020202020204" pitchFamily="34" charset="0"/>
              <a:ea typeface="MS Gothic" panose="020B0609070205080204" pitchFamily="49" charset="-128"/>
            </a:endParaRPr>
          </a:p>
        </p:txBody>
      </p:sp>
      <p:pic>
        <p:nvPicPr>
          <p:cNvPr id="7" name="Picture 6" descr="Graphical user interface, application&#10;&#10;Description automatically generated">
            <a:extLst>
              <a:ext uri="{FF2B5EF4-FFF2-40B4-BE49-F238E27FC236}">
                <a16:creationId xmlns:a16="http://schemas.microsoft.com/office/drawing/2014/main" id="{F5F232C4-8D7B-3A41-BBEF-588209E51EF3}"/>
              </a:ext>
            </a:extLst>
          </p:cNvPr>
          <p:cNvPicPr>
            <a:picLocks noChangeAspect="1"/>
          </p:cNvPicPr>
          <p:nvPr/>
        </p:nvPicPr>
        <p:blipFill>
          <a:blip r:embed="rId4"/>
          <a:stretch>
            <a:fillRect/>
          </a:stretch>
        </p:blipFill>
        <p:spPr>
          <a:xfrm>
            <a:off x="6395665" y="365126"/>
            <a:ext cx="5203371" cy="3468914"/>
          </a:xfrm>
          <a:prstGeom prst="rect">
            <a:avLst/>
          </a:prstGeom>
        </p:spPr>
      </p:pic>
      <p:graphicFrame>
        <p:nvGraphicFramePr>
          <p:cNvPr id="4" name="Table 3">
            <a:extLst>
              <a:ext uri="{FF2B5EF4-FFF2-40B4-BE49-F238E27FC236}">
                <a16:creationId xmlns:a16="http://schemas.microsoft.com/office/drawing/2014/main" id="{9FF62686-06EE-554B-943A-334CC8806D17}"/>
              </a:ext>
            </a:extLst>
          </p:cNvPr>
          <p:cNvGraphicFramePr>
            <a:graphicFrameLocks noGrp="1"/>
          </p:cNvGraphicFramePr>
          <p:nvPr>
            <p:extLst>
              <p:ext uri="{D42A27DB-BD31-4B8C-83A1-F6EECF244321}">
                <p14:modId xmlns:p14="http://schemas.microsoft.com/office/powerpoint/2010/main" val="1060757233"/>
              </p:ext>
            </p:extLst>
          </p:nvPr>
        </p:nvGraphicFramePr>
        <p:xfrm>
          <a:off x="261442" y="785552"/>
          <a:ext cx="5641429" cy="4978400"/>
        </p:xfrm>
        <a:graphic>
          <a:graphicData uri="http://schemas.openxmlformats.org/drawingml/2006/table">
            <a:tbl>
              <a:tblPr firstCol="1" bandRow="1" bandCol="1">
                <a:tableStyleId>{5C22544A-7EE6-4342-B048-85BDC9FD1C3A}</a:tableStyleId>
              </a:tblPr>
              <a:tblGrid>
                <a:gridCol w="1024433">
                  <a:extLst>
                    <a:ext uri="{9D8B030D-6E8A-4147-A177-3AD203B41FA5}">
                      <a16:colId xmlns:a16="http://schemas.microsoft.com/office/drawing/2014/main" val="2099108914"/>
                    </a:ext>
                  </a:extLst>
                </a:gridCol>
                <a:gridCol w="4616996">
                  <a:extLst>
                    <a:ext uri="{9D8B030D-6E8A-4147-A177-3AD203B41FA5}">
                      <a16:colId xmlns:a16="http://schemas.microsoft.com/office/drawing/2014/main" val="1554139544"/>
                    </a:ext>
                  </a:extLst>
                </a:gridCol>
              </a:tblGrid>
              <a:tr h="334718">
                <a:tc>
                  <a:txBody>
                    <a:bodyPr/>
                    <a:lstStyle/>
                    <a:p>
                      <a:pPr>
                        <a:spcBef>
                          <a:spcPts val="600"/>
                        </a:spcBef>
                        <a:spcAft>
                          <a:spcPts val="1200"/>
                        </a:spcAft>
                      </a:pPr>
                      <a:r>
                        <a:rPr lang="en-GB" sz="1000" dirty="0">
                          <a:effectLst/>
                          <a:latin typeface="Tahoma" panose="020B0604030504040204" pitchFamily="34" charset="0"/>
                          <a:ea typeface="Tahoma" panose="020B0604030504040204" pitchFamily="34" charset="0"/>
                          <a:cs typeface="Tahoma" panose="020B0604030504040204" pitchFamily="34" charset="0"/>
                        </a:rPr>
                        <a:t>OBJECTIVE(S)</a:t>
                      </a:r>
                      <a:endParaRPr lang="en-GB" sz="1000" b="1" dirty="0">
                        <a:solidFill>
                          <a:srgbClr val="008000"/>
                        </a:solidFill>
                        <a:effectLst/>
                        <a:latin typeface="Tahoma" panose="020B0604030504040204" pitchFamily="34" charset="0"/>
                        <a:ea typeface="Tahoma" panose="020B0604030504040204" pitchFamily="34" charset="0"/>
                        <a:cs typeface="Tahoma" panose="020B0604030504040204" pitchFamily="34" charset="0"/>
                      </a:endParaRPr>
                    </a:p>
                  </a:txBody>
                  <a:tcPr marL="45643" marR="45643" marT="0" marB="0">
                    <a:solidFill>
                      <a:srgbClr val="008000"/>
                    </a:solidFill>
                  </a:tcPr>
                </a:tc>
                <a:tc>
                  <a:txBody>
                    <a:bodyPr/>
                    <a:lstStyle/>
                    <a:p>
                      <a:pPr>
                        <a:spcAft>
                          <a:spcPts val="600"/>
                        </a:spcAft>
                      </a:pPr>
                      <a:r>
                        <a:rPr lang="en-GB" sz="1000" dirty="0">
                          <a:effectLst/>
                          <a:latin typeface="Tahoma" panose="020B0604030504040204" pitchFamily="34" charset="0"/>
                          <a:ea typeface="Tahoma" panose="020B0604030504040204" pitchFamily="34" charset="0"/>
                          <a:cs typeface="Tahoma" panose="020B0604030504040204" pitchFamily="34" charset="0"/>
                        </a:rPr>
                        <a:t>Collect 6 body measurements and use these to draw scatter graphs. Links to mathematics from other cultures, art, ratio and proportion (historically) as well as units of measurement. </a:t>
                      </a:r>
                      <a:endParaRPr lang="en-GB" sz="10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5643" marR="45643" marT="0" marB="0">
                    <a:solidFill>
                      <a:srgbClr val="FFC000"/>
                    </a:solidFill>
                  </a:tcPr>
                </a:tc>
                <a:extLst>
                  <a:ext uri="{0D108BD9-81ED-4DB2-BD59-A6C34878D82A}">
                    <a16:rowId xmlns:a16="http://schemas.microsoft.com/office/drawing/2014/main" val="1094895200"/>
                  </a:ext>
                </a:extLst>
              </a:tr>
              <a:tr h="3793474">
                <a:tc>
                  <a:txBody>
                    <a:bodyPr/>
                    <a:lstStyle/>
                    <a:p>
                      <a:pPr>
                        <a:spcBef>
                          <a:spcPts val="600"/>
                        </a:spcBef>
                        <a:spcAft>
                          <a:spcPts val="1200"/>
                        </a:spcAft>
                      </a:pPr>
                      <a:r>
                        <a:rPr lang="en-GB" sz="1000" dirty="0">
                          <a:effectLst/>
                          <a:latin typeface="Tahoma" panose="020B0604030504040204" pitchFamily="34" charset="0"/>
                          <a:ea typeface="Tahoma" panose="020B0604030504040204" pitchFamily="34" charset="0"/>
                          <a:cs typeface="Tahoma" panose="020B0604030504040204" pitchFamily="34" charset="0"/>
                        </a:rPr>
                        <a:t>DESCRIPTION and OVERVIEW</a:t>
                      </a:r>
                      <a:endParaRPr lang="en-GB" sz="1000" b="1" dirty="0">
                        <a:solidFill>
                          <a:srgbClr val="008000"/>
                        </a:solidFill>
                        <a:effectLst/>
                        <a:latin typeface="Tahoma" panose="020B0604030504040204" pitchFamily="34" charset="0"/>
                        <a:ea typeface="Tahoma" panose="020B0604030504040204" pitchFamily="34" charset="0"/>
                        <a:cs typeface="Tahoma" panose="020B0604030504040204" pitchFamily="34" charset="0"/>
                      </a:endParaRPr>
                    </a:p>
                  </a:txBody>
                  <a:tcPr marL="45643" marR="45643" marT="0" marB="0">
                    <a:solidFill>
                      <a:srgbClr val="008000"/>
                    </a:solidFill>
                  </a:tcPr>
                </a:tc>
                <a:tc>
                  <a:txBody>
                    <a:bodyPr/>
                    <a:lstStyle/>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Africa Counts (Claudia Zaslavsky) building Chagga houses, measurements used. </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 Examples of Chagga houses still available.</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Laa (span) head-circumference, hat size and height.</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Quotes from 1973 edition about Chagga process to build house.</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The Chagga now, information about Tanzania.</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Door ratios (height of door (laa) ÷ head circumference.</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Vitruvian Man by Leonardo, what do you notice?</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Ratios of the body from Vitrvius, Roman architect.</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Data collection (6 items); calculate 3 value; make your door.</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Baby adult ratio, how do the skeletons compare when same height</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Baby adult ratio gif</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Data collection methods: details.</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Shoe sizes to cm; feet and inches to cm (for heights).</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Draw a scatter graph: show how to plot points.</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People doors: are pupil doors all the same as real doors and more.</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Laa is UK measurement too – the fathom (6 feet = 183 cm).</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Vitruvian Man, Leonardo and link to measurements.</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Data collection and charts – example excel input page.</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Page to paste data/scatter graphs.</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Link to podcast from BBC on Vitruvius (42 minutes).</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Vitruvian Man: baby and adult to same height. Find proportions.</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Vitruvian Man: 21</a:t>
                      </a:r>
                      <a:r>
                        <a:rPr lang="en-GB" sz="1000" baseline="30000" dirty="0">
                          <a:effectLst/>
                          <a:latin typeface="Tahoma" panose="020B0604030504040204" pitchFamily="34" charset="0"/>
                          <a:ea typeface="Tahoma" panose="020B0604030504040204" pitchFamily="34" charset="0"/>
                          <a:cs typeface="Tahoma" panose="020B0604030504040204" pitchFamily="34" charset="0"/>
                        </a:rPr>
                        <a:t>st</a:t>
                      </a:r>
                      <a:r>
                        <a:rPr lang="en-GB" sz="1000" dirty="0">
                          <a:effectLst/>
                          <a:latin typeface="Tahoma" panose="020B0604030504040204" pitchFamily="34" charset="0"/>
                          <a:ea typeface="Tahoma" panose="020B0604030504040204" pitchFamily="34" charset="0"/>
                          <a:cs typeface="Tahoma" panose="020B0604030504040204" pitchFamily="34" charset="0"/>
                        </a:rPr>
                        <a:t> century. Make measurements.</a:t>
                      </a:r>
                    </a:p>
                    <a:p>
                      <a:pPr marL="342900" lvl="0" indent="-342900">
                        <a:spcAft>
                          <a:spcPts val="200"/>
                        </a:spcAft>
                        <a:buFont typeface="+mj-lt"/>
                        <a:buAutoNum type="arabicPeriod"/>
                        <a:tabLst>
                          <a:tab pos="200025" algn="l"/>
                        </a:tabLst>
                      </a:pPr>
                      <a:r>
                        <a:rPr lang="en-GB" sz="1000" dirty="0">
                          <a:effectLst/>
                          <a:latin typeface="Tahoma" panose="020B0604030504040204" pitchFamily="34" charset="0"/>
                          <a:ea typeface="Tahoma" panose="020B0604030504040204" pitchFamily="34" charset="0"/>
                          <a:cs typeface="Tahoma" panose="020B0604030504040204" pitchFamily="34" charset="0"/>
                        </a:rPr>
                        <a:t>Further info: 3 pages from The Genesis of Form by Mark Verstockt</a:t>
                      </a:r>
                      <a:endParaRPr lang="en-GB" sz="10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5643" marR="45643" marT="0" marB="0">
                    <a:solidFill>
                      <a:srgbClr val="FFC000"/>
                    </a:solidFill>
                  </a:tcPr>
                </a:tc>
                <a:extLst>
                  <a:ext uri="{0D108BD9-81ED-4DB2-BD59-A6C34878D82A}">
                    <a16:rowId xmlns:a16="http://schemas.microsoft.com/office/drawing/2014/main" val="571849297"/>
                  </a:ext>
                </a:extLst>
              </a:tr>
              <a:tr h="223146">
                <a:tc>
                  <a:txBody>
                    <a:bodyPr/>
                    <a:lstStyle/>
                    <a:p>
                      <a:pPr>
                        <a:spcBef>
                          <a:spcPts val="600"/>
                        </a:spcBef>
                        <a:spcAft>
                          <a:spcPts val="1200"/>
                        </a:spcAft>
                      </a:pPr>
                      <a:r>
                        <a:rPr lang="en-GB" sz="1000" dirty="0">
                          <a:effectLst/>
                          <a:latin typeface="Tahoma" panose="020B0604030504040204" pitchFamily="34" charset="0"/>
                          <a:ea typeface="Tahoma" panose="020B0604030504040204" pitchFamily="34" charset="0"/>
                          <a:cs typeface="Tahoma" panose="020B0604030504040204" pitchFamily="34" charset="0"/>
                        </a:rPr>
                        <a:t>EQUIPMENT</a:t>
                      </a:r>
                      <a:endParaRPr lang="en-GB" sz="1000" b="1" dirty="0">
                        <a:solidFill>
                          <a:srgbClr val="008000"/>
                        </a:solidFill>
                        <a:effectLst/>
                        <a:latin typeface="Tahoma" panose="020B0604030504040204" pitchFamily="34" charset="0"/>
                        <a:ea typeface="Tahoma" panose="020B0604030504040204" pitchFamily="34" charset="0"/>
                        <a:cs typeface="Tahoma" panose="020B0604030504040204" pitchFamily="34" charset="0"/>
                      </a:endParaRPr>
                    </a:p>
                  </a:txBody>
                  <a:tcPr marL="45643" marR="45643" marT="0" marB="0">
                    <a:solidFill>
                      <a:srgbClr val="008000"/>
                    </a:solidFill>
                  </a:tcPr>
                </a:tc>
                <a:tc>
                  <a:txBody>
                    <a:bodyPr/>
                    <a:lstStyle/>
                    <a:p>
                      <a:pPr>
                        <a:spcAft>
                          <a:spcPts val="600"/>
                        </a:spcAft>
                      </a:pPr>
                      <a:r>
                        <a:rPr lang="en-GB" sz="1000" dirty="0">
                          <a:effectLst/>
                          <a:latin typeface="Tahoma" panose="020B0604030504040204" pitchFamily="34" charset="0"/>
                          <a:ea typeface="Tahoma" panose="020B0604030504040204" pitchFamily="34" charset="0"/>
                          <a:cs typeface="Tahoma" panose="020B0604030504040204" pitchFamily="34" charset="0"/>
                        </a:rPr>
                        <a:t>There are 4 photocopiable master three providing axes and a grid for scatter graphs, the other a data collection sheet (for e.g. homework).</a:t>
                      </a:r>
                      <a:endParaRPr lang="en-GB" sz="10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5643" marR="45643" marT="0" marB="0">
                    <a:solidFill>
                      <a:srgbClr val="FFC000"/>
                    </a:solidFill>
                  </a:tcPr>
                </a:tc>
                <a:extLst>
                  <a:ext uri="{0D108BD9-81ED-4DB2-BD59-A6C34878D82A}">
                    <a16:rowId xmlns:a16="http://schemas.microsoft.com/office/drawing/2014/main" val="1810621463"/>
                  </a:ext>
                </a:extLst>
              </a:tr>
            </a:tbl>
          </a:graphicData>
        </a:graphic>
      </p:graphicFrame>
    </p:spTree>
    <p:extLst>
      <p:ext uri="{BB962C8B-B14F-4D97-AF65-F5344CB8AC3E}">
        <p14:creationId xmlns:p14="http://schemas.microsoft.com/office/powerpoint/2010/main" val="2838450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DFD0A-CEC3-E245-AFC7-981257058903}"/>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Data Collection and Charts</a:t>
            </a:r>
            <a:endParaRPr lang="en-US" dirty="0"/>
          </a:p>
        </p:txBody>
      </p:sp>
      <p:pic>
        <p:nvPicPr>
          <p:cNvPr id="7" name="Picture 6">
            <a:extLst>
              <a:ext uri="{FF2B5EF4-FFF2-40B4-BE49-F238E27FC236}">
                <a16:creationId xmlns:a16="http://schemas.microsoft.com/office/drawing/2014/main" id="{9782D4ED-F2B5-A84E-B0AA-8714EAD48FEE}"/>
              </a:ext>
            </a:extLst>
          </p:cNvPr>
          <p:cNvPicPr>
            <a:picLocks noChangeAspect="1"/>
          </p:cNvPicPr>
          <p:nvPr/>
        </p:nvPicPr>
        <p:blipFill>
          <a:blip r:embed="rId3"/>
          <a:stretch>
            <a:fillRect/>
          </a:stretch>
        </p:blipFill>
        <p:spPr>
          <a:xfrm>
            <a:off x="298450" y="380999"/>
            <a:ext cx="7330254" cy="3419475"/>
          </a:xfrm>
          <a:prstGeom prst="rect">
            <a:avLst/>
          </a:prstGeom>
        </p:spPr>
      </p:pic>
      <p:pic>
        <p:nvPicPr>
          <p:cNvPr id="9" name="Picture 8">
            <a:extLst>
              <a:ext uri="{FF2B5EF4-FFF2-40B4-BE49-F238E27FC236}">
                <a16:creationId xmlns:a16="http://schemas.microsoft.com/office/drawing/2014/main" id="{0FACF448-2FB9-BA47-98E5-445E9103E4EA}"/>
              </a:ext>
            </a:extLst>
          </p:cNvPr>
          <p:cNvPicPr>
            <a:picLocks noChangeAspect="1"/>
          </p:cNvPicPr>
          <p:nvPr/>
        </p:nvPicPr>
        <p:blipFill>
          <a:blip r:embed="rId4"/>
          <a:stretch>
            <a:fillRect/>
          </a:stretch>
        </p:blipFill>
        <p:spPr>
          <a:xfrm>
            <a:off x="7880890" y="380999"/>
            <a:ext cx="4012660" cy="3771900"/>
          </a:xfrm>
          <a:prstGeom prst="rect">
            <a:avLst/>
          </a:prstGeom>
        </p:spPr>
      </p:pic>
      <p:sp>
        <p:nvSpPr>
          <p:cNvPr id="13" name="TextBox 12">
            <a:extLst>
              <a:ext uri="{FF2B5EF4-FFF2-40B4-BE49-F238E27FC236}">
                <a16:creationId xmlns:a16="http://schemas.microsoft.com/office/drawing/2014/main" id="{5629641A-6C47-C546-913C-EEC4816D1FFE}"/>
              </a:ext>
            </a:extLst>
          </p:cNvPr>
          <p:cNvSpPr txBox="1"/>
          <p:nvPr/>
        </p:nvSpPr>
        <p:spPr>
          <a:xfrm rot="20244686">
            <a:off x="1192762" y="2789778"/>
            <a:ext cx="9967709" cy="1569660"/>
          </a:xfrm>
          <a:prstGeom prst="rect">
            <a:avLst/>
          </a:prstGeom>
          <a:noFill/>
        </p:spPr>
        <p:txBody>
          <a:bodyPr wrap="square" rtlCol="0">
            <a:spAutoFit/>
          </a:bodyPr>
          <a:lstStyle/>
          <a:p>
            <a:r>
              <a:rPr lang="en-GB" sz="2400" b="1" dirty="0">
                <a:solidFill>
                  <a:srgbClr val="009600"/>
                </a:solidFill>
                <a:latin typeface="ARIAL" panose="020B0604020202020204" pitchFamily="34" charset="0"/>
              </a:rPr>
              <a:t>An excel spreadsheet is available that will let you add 40 rows of data and it will automatically create these scattergraphs. If you know about excel you will be able to copy and convert the scattergraphs.</a:t>
            </a:r>
            <a:endParaRPr lang="en-GB" sz="2400" dirty="0"/>
          </a:p>
        </p:txBody>
      </p:sp>
    </p:spTree>
    <p:extLst>
      <p:ext uri="{BB962C8B-B14F-4D97-AF65-F5344CB8AC3E}">
        <p14:creationId xmlns:p14="http://schemas.microsoft.com/office/powerpoint/2010/main" val="3710454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DFD0A-CEC3-E245-AFC7-981257058903}"/>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Data Collection and Scatter Graphs</a:t>
            </a:r>
            <a:endParaRPr lang="en-US" dirty="0"/>
          </a:p>
        </p:txBody>
      </p:sp>
      <p:sp>
        <p:nvSpPr>
          <p:cNvPr id="13" name="TextBox 12">
            <a:extLst>
              <a:ext uri="{FF2B5EF4-FFF2-40B4-BE49-F238E27FC236}">
                <a16:creationId xmlns:a16="http://schemas.microsoft.com/office/drawing/2014/main" id="{5629641A-6C47-C546-913C-EEC4816D1FFE}"/>
              </a:ext>
            </a:extLst>
          </p:cNvPr>
          <p:cNvSpPr txBox="1"/>
          <p:nvPr/>
        </p:nvSpPr>
        <p:spPr>
          <a:xfrm rot="20244686">
            <a:off x="2175574" y="3013500"/>
            <a:ext cx="6663855" cy="830997"/>
          </a:xfrm>
          <a:prstGeom prst="rect">
            <a:avLst/>
          </a:prstGeom>
          <a:noFill/>
        </p:spPr>
        <p:txBody>
          <a:bodyPr wrap="square" rtlCol="0">
            <a:spAutoFit/>
          </a:bodyPr>
          <a:lstStyle/>
          <a:p>
            <a:r>
              <a:rPr lang="en-GB" sz="2400" b="1" dirty="0">
                <a:solidFill>
                  <a:srgbClr val="008000"/>
                </a:solidFill>
                <a:latin typeface="Tahoma" panose="020B0604030504040204" pitchFamily="34" charset="0"/>
                <a:ea typeface="Tahoma" panose="020B0604030504040204" pitchFamily="34" charset="0"/>
                <a:cs typeface="Tahoma" panose="020B0604030504040204" pitchFamily="34" charset="0"/>
              </a:rPr>
              <a:t>Paste your data/scatter graphs here for pupils to use, then delete this</a:t>
            </a:r>
            <a:endParaRPr lang="en-GB" sz="2400" dirty="0">
              <a:solidFill>
                <a:srgbClr val="008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73427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DFD0A-CEC3-E245-AFC7-981257058903}"/>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Podcast on Vitruvius</a:t>
            </a:r>
            <a:endParaRPr lang="en-US" dirty="0"/>
          </a:p>
        </p:txBody>
      </p:sp>
      <p:pic>
        <p:nvPicPr>
          <p:cNvPr id="2" name="Picture 1">
            <a:extLst>
              <a:ext uri="{FF2B5EF4-FFF2-40B4-BE49-F238E27FC236}">
                <a16:creationId xmlns:a16="http://schemas.microsoft.com/office/drawing/2014/main" id="{F37E6083-B6AA-1246-8D9A-0CA571656A19}"/>
              </a:ext>
            </a:extLst>
          </p:cNvPr>
          <p:cNvPicPr>
            <a:picLocks noChangeAspect="1"/>
          </p:cNvPicPr>
          <p:nvPr/>
        </p:nvPicPr>
        <p:blipFill>
          <a:blip r:embed="rId3"/>
          <a:stretch>
            <a:fillRect/>
          </a:stretch>
        </p:blipFill>
        <p:spPr>
          <a:xfrm>
            <a:off x="175013" y="127582"/>
            <a:ext cx="8188402" cy="5327204"/>
          </a:xfrm>
          <a:prstGeom prst="rect">
            <a:avLst/>
          </a:prstGeom>
        </p:spPr>
      </p:pic>
      <p:sp>
        <p:nvSpPr>
          <p:cNvPr id="3" name="TextBox 2">
            <a:extLst>
              <a:ext uri="{FF2B5EF4-FFF2-40B4-BE49-F238E27FC236}">
                <a16:creationId xmlns:a16="http://schemas.microsoft.com/office/drawing/2014/main" id="{8A25AD5E-AFD1-9F47-818F-4ECA52943DA8}"/>
              </a:ext>
            </a:extLst>
          </p:cNvPr>
          <p:cNvSpPr txBox="1"/>
          <p:nvPr/>
        </p:nvSpPr>
        <p:spPr>
          <a:xfrm>
            <a:off x="9144000" y="1937586"/>
            <a:ext cx="2364059" cy="461665"/>
          </a:xfrm>
          <a:prstGeom prst="rect">
            <a:avLst/>
          </a:prstGeom>
          <a:noFill/>
        </p:spPr>
        <p:txBody>
          <a:bodyPr wrap="square" rtlCol="0">
            <a:spAutoFit/>
          </a:bodyPr>
          <a:lstStyle/>
          <a:p>
            <a:r>
              <a:rPr lang="en-US" sz="2400" dirty="0">
                <a:solidFill>
                  <a:srgbClr val="FFC000"/>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Download MP3</a:t>
            </a:r>
            <a:endParaRPr lang="en-US" sz="2400"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2D84DAA5-457B-4746-847F-58CF2920E178}"/>
              </a:ext>
            </a:extLst>
          </p:cNvPr>
          <p:cNvSpPr txBox="1"/>
          <p:nvPr/>
        </p:nvSpPr>
        <p:spPr>
          <a:xfrm>
            <a:off x="353786" y="5999383"/>
            <a:ext cx="6133171" cy="461665"/>
          </a:xfrm>
          <a:prstGeom prst="rect">
            <a:avLst/>
          </a:prstGeom>
          <a:noFill/>
        </p:spPr>
        <p:txBody>
          <a:bodyPr wrap="square" rtlCol="0">
            <a:spAutoFit/>
          </a:bodyPr>
          <a:lstStyle/>
          <a:p>
            <a:r>
              <a:rPr lang="en-US" sz="2400" dirty="0">
                <a:solidFill>
                  <a:srgbClr val="FFC000"/>
                </a:solidFill>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ps://www.bbc.co.uk/programmes/b01d2kzx</a:t>
            </a:r>
            <a:r>
              <a:rPr lang="en-US" sz="2400" dirty="0">
                <a:solidFill>
                  <a:srgbClr val="FFC000"/>
                </a:solidFill>
                <a:latin typeface="Tahoma" panose="020B0604030504040204" pitchFamily="34" charset="0"/>
                <a:ea typeface="Tahoma" panose="020B0604030504040204" pitchFamily="34" charset="0"/>
                <a:cs typeface="Tahoma" panose="020B0604030504040204" pitchFamily="34" charset="0"/>
              </a:rPr>
              <a:t> </a:t>
            </a:r>
          </a:p>
        </p:txBody>
      </p:sp>
      <p:sp>
        <p:nvSpPr>
          <p:cNvPr id="4" name="Rectangle 3">
            <a:extLst>
              <a:ext uri="{FF2B5EF4-FFF2-40B4-BE49-F238E27FC236}">
                <a16:creationId xmlns:a16="http://schemas.microsoft.com/office/drawing/2014/main" id="{7B9CF4C8-945D-CC4E-A49C-5D96C13C58A7}"/>
              </a:ext>
            </a:extLst>
          </p:cNvPr>
          <p:cNvSpPr/>
          <p:nvPr/>
        </p:nvSpPr>
        <p:spPr>
          <a:xfrm>
            <a:off x="8631044" y="4725445"/>
            <a:ext cx="3385943" cy="923330"/>
          </a:xfrm>
          <a:prstGeom prst="rect">
            <a:avLst/>
          </a:prstGeom>
        </p:spPr>
        <p:txBody>
          <a:bodyPr wrap="square">
            <a:spAutoFit/>
          </a:bodyPr>
          <a:lstStyle/>
          <a:p>
            <a:r>
              <a:rPr lang="en-GB" dirty="0">
                <a:solidFill>
                  <a:srgbClr val="000000"/>
                </a:solidFill>
                <a:latin typeface="ARIAL" panose="020B0604020202020204" pitchFamily="34" charset="0"/>
              </a:rPr>
              <a:t>Podcast on Vitruvius starts at 1 minute - you may need to sign in to the BBC: it is free.</a:t>
            </a:r>
            <a:endParaRPr lang="en-GB" dirty="0">
              <a:effectLst/>
            </a:endParaRPr>
          </a:p>
        </p:txBody>
      </p:sp>
    </p:spTree>
    <p:extLst>
      <p:ext uri="{BB962C8B-B14F-4D97-AF65-F5344CB8AC3E}">
        <p14:creationId xmlns:p14="http://schemas.microsoft.com/office/powerpoint/2010/main" val="3498139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D50BB15-7CE7-164B-8542-56508F96939D}"/>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Vitruvian Man: 21</a:t>
            </a:r>
            <a:r>
              <a:rPr lang="en-US" baseline="30000" dirty="0">
                <a:solidFill>
                  <a:srgbClr val="008000"/>
                </a:solidFill>
              </a:rPr>
              <a:t>st</a:t>
            </a:r>
            <a:r>
              <a:rPr lang="en-US" dirty="0">
                <a:solidFill>
                  <a:srgbClr val="008000"/>
                </a:solidFill>
              </a:rPr>
              <a:t> century</a:t>
            </a:r>
            <a:endParaRPr lang="en-US" dirty="0"/>
          </a:p>
        </p:txBody>
      </p:sp>
      <p:graphicFrame>
        <p:nvGraphicFramePr>
          <p:cNvPr id="5" name="Table 4">
            <a:extLst>
              <a:ext uri="{FF2B5EF4-FFF2-40B4-BE49-F238E27FC236}">
                <a16:creationId xmlns:a16="http://schemas.microsoft.com/office/drawing/2014/main" id="{95B1796B-EE85-5F4F-A6D2-C302639281F5}"/>
              </a:ext>
            </a:extLst>
          </p:cNvPr>
          <p:cNvGraphicFramePr>
            <a:graphicFrameLocks noGrp="1"/>
          </p:cNvGraphicFramePr>
          <p:nvPr>
            <p:extLst>
              <p:ext uri="{D42A27DB-BD31-4B8C-83A1-F6EECF244321}">
                <p14:modId xmlns:p14="http://schemas.microsoft.com/office/powerpoint/2010/main" val="2462239587"/>
              </p:ext>
            </p:extLst>
          </p:nvPr>
        </p:nvGraphicFramePr>
        <p:xfrm>
          <a:off x="497541" y="326967"/>
          <a:ext cx="6639239" cy="457200"/>
        </p:xfrm>
        <a:graphic>
          <a:graphicData uri="http://schemas.openxmlformats.org/drawingml/2006/table">
            <a:tbl>
              <a:tblPr/>
              <a:tblGrid>
                <a:gridCol w="6639239">
                  <a:extLst>
                    <a:ext uri="{9D8B030D-6E8A-4147-A177-3AD203B41FA5}">
                      <a16:colId xmlns:a16="http://schemas.microsoft.com/office/drawing/2014/main" val="3455139939"/>
                    </a:ext>
                  </a:extLst>
                </a:gridCol>
              </a:tblGrid>
              <a:tr h="0">
                <a:tc>
                  <a:txBody>
                    <a:bodyPr/>
                    <a:lstStyle/>
                    <a:p>
                      <a:r>
                        <a:rPr lang="en-GB" sz="2400" dirty="0">
                          <a:solidFill>
                            <a:srgbClr val="009600"/>
                          </a:solidFill>
                          <a:effectLst/>
                          <a:latin typeface="ARIAL" panose="020B0604020202020204" pitchFamily="34" charset="0"/>
                        </a:rPr>
                        <a:t>What ratios can you find in this diagram?</a:t>
                      </a:r>
                      <a:endParaRPr lang="en-GB" dirty="0">
                        <a:effectLst/>
                      </a:endParaRPr>
                    </a:p>
                  </a:txBody>
                  <a:tcPr anchor="ctr">
                    <a:lnL>
                      <a:noFill/>
                    </a:lnL>
                    <a:lnR>
                      <a:noFill/>
                    </a:lnR>
                    <a:lnT>
                      <a:noFill/>
                    </a:lnT>
                    <a:lnB>
                      <a:noFill/>
                    </a:lnB>
                  </a:tcPr>
                </a:tc>
                <a:extLst>
                  <a:ext uri="{0D108BD9-81ED-4DB2-BD59-A6C34878D82A}">
                    <a16:rowId xmlns:a16="http://schemas.microsoft.com/office/drawing/2014/main" val="3436092172"/>
                  </a:ext>
                </a:extLst>
              </a:tr>
            </a:tbl>
          </a:graphicData>
        </a:graphic>
      </p:graphicFrame>
      <p:pic>
        <p:nvPicPr>
          <p:cNvPr id="12" name="Picture 11">
            <a:extLst>
              <a:ext uri="{FF2B5EF4-FFF2-40B4-BE49-F238E27FC236}">
                <a16:creationId xmlns:a16="http://schemas.microsoft.com/office/drawing/2014/main" id="{31715928-633E-274E-88C0-F9CDA92A687E}"/>
              </a:ext>
            </a:extLst>
          </p:cNvPr>
          <p:cNvPicPr>
            <a:picLocks noChangeAspect="1"/>
          </p:cNvPicPr>
          <p:nvPr/>
        </p:nvPicPr>
        <p:blipFill>
          <a:blip r:embed="rId3"/>
          <a:srcRect/>
          <a:stretch/>
        </p:blipFill>
        <p:spPr>
          <a:xfrm>
            <a:off x="1441828" y="908326"/>
            <a:ext cx="2967761" cy="5769494"/>
          </a:xfrm>
          <a:prstGeom prst="rect">
            <a:avLst/>
          </a:prstGeom>
        </p:spPr>
      </p:pic>
      <p:pic>
        <p:nvPicPr>
          <p:cNvPr id="15" name="Picture 14">
            <a:extLst>
              <a:ext uri="{FF2B5EF4-FFF2-40B4-BE49-F238E27FC236}">
                <a16:creationId xmlns:a16="http://schemas.microsoft.com/office/drawing/2014/main" id="{8847C20B-4612-134D-B9A7-012708F220C7}"/>
              </a:ext>
            </a:extLst>
          </p:cNvPr>
          <p:cNvPicPr>
            <a:picLocks noChangeAspect="1"/>
          </p:cNvPicPr>
          <p:nvPr/>
        </p:nvPicPr>
        <p:blipFill>
          <a:blip r:embed="rId4"/>
          <a:stretch>
            <a:fillRect/>
          </a:stretch>
        </p:blipFill>
        <p:spPr>
          <a:xfrm>
            <a:off x="6188562" y="908326"/>
            <a:ext cx="5512671" cy="3739874"/>
          </a:xfrm>
          <a:prstGeom prst="rect">
            <a:avLst/>
          </a:prstGeom>
        </p:spPr>
      </p:pic>
      <p:pic>
        <p:nvPicPr>
          <p:cNvPr id="16" name="Picture 15">
            <a:extLst>
              <a:ext uri="{FF2B5EF4-FFF2-40B4-BE49-F238E27FC236}">
                <a16:creationId xmlns:a16="http://schemas.microsoft.com/office/drawing/2014/main" id="{45C7C066-1E3B-1A46-82F2-C211D3BE7D20}"/>
              </a:ext>
            </a:extLst>
          </p:cNvPr>
          <p:cNvPicPr>
            <a:picLocks noChangeAspect="1"/>
          </p:cNvPicPr>
          <p:nvPr/>
        </p:nvPicPr>
        <p:blipFill>
          <a:blip r:embed="rId5"/>
          <a:stretch>
            <a:fillRect/>
          </a:stretch>
        </p:blipFill>
        <p:spPr>
          <a:xfrm>
            <a:off x="6188562" y="908326"/>
            <a:ext cx="5512671" cy="3739874"/>
          </a:xfrm>
          <a:prstGeom prst="rect">
            <a:avLst/>
          </a:prstGeom>
        </p:spPr>
      </p:pic>
    </p:spTree>
    <p:extLst>
      <p:ext uri="{BB962C8B-B14F-4D97-AF65-F5344CB8AC3E}">
        <p14:creationId xmlns:p14="http://schemas.microsoft.com/office/powerpoint/2010/main" val="117493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D50BB15-7CE7-164B-8542-56508F96939D}"/>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Further information</a:t>
            </a:r>
            <a:endParaRPr lang="en-US" dirty="0"/>
          </a:p>
        </p:txBody>
      </p:sp>
      <p:pic>
        <p:nvPicPr>
          <p:cNvPr id="2" name="Picture 1">
            <a:extLst>
              <a:ext uri="{FF2B5EF4-FFF2-40B4-BE49-F238E27FC236}">
                <a16:creationId xmlns:a16="http://schemas.microsoft.com/office/drawing/2014/main" id="{584DD2F1-5652-0E4F-98F3-C979B735B11E}"/>
              </a:ext>
            </a:extLst>
          </p:cNvPr>
          <p:cNvPicPr>
            <a:picLocks noChangeAspect="1"/>
          </p:cNvPicPr>
          <p:nvPr/>
        </p:nvPicPr>
        <p:blipFill>
          <a:blip r:embed="rId3"/>
          <a:stretch>
            <a:fillRect/>
          </a:stretch>
        </p:blipFill>
        <p:spPr>
          <a:xfrm>
            <a:off x="4343400" y="341312"/>
            <a:ext cx="3505200" cy="4660900"/>
          </a:xfrm>
          <a:prstGeom prst="rect">
            <a:avLst/>
          </a:prstGeom>
        </p:spPr>
      </p:pic>
      <p:pic>
        <p:nvPicPr>
          <p:cNvPr id="3" name="Picture 2">
            <a:extLst>
              <a:ext uri="{FF2B5EF4-FFF2-40B4-BE49-F238E27FC236}">
                <a16:creationId xmlns:a16="http://schemas.microsoft.com/office/drawing/2014/main" id="{DB82590B-B4DD-9047-B2AD-C95C2549935C}"/>
              </a:ext>
            </a:extLst>
          </p:cNvPr>
          <p:cNvPicPr>
            <a:picLocks noChangeAspect="1"/>
          </p:cNvPicPr>
          <p:nvPr/>
        </p:nvPicPr>
        <p:blipFill>
          <a:blip r:embed="rId4"/>
          <a:stretch>
            <a:fillRect/>
          </a:stretch>
        </p:blipFill>
        <p:spPr>
          <a:xfrm>
            <a:off x="342900" y="341312"/>
            <a:ext cx="3619500" cy="4660900"/>
          </a:xfrm>
          <a:prstGeom prst="rect">
            <a:avLst/>
          </a:prstGeom>
        </p:spPr>
      </p:pic>
      <p:pic>
        <p:nvPicPr>
          <p:cNvPr id="4" name="Picture 3">
            <a:extLst>
              <a:ext uri="{FF2B5EF4-FFF2-40B4-BE49-F238E27FC236}">
                <a16:creationId xmlns:a16="http://schemas.microsoft.com/office/drawing/2014/main" id="{38842683-BD95-0142-81B1-3ABC4EB37BF9}"/>
              </a:ext>
            </a:extLst>
          </p:cNvPr>
          <p:cNvPicPr>
            <a:picLocks noChangeAspect="1"/>
          </p:cNvPicPr>
          <p:nvPr/>
        </p:nvPicPr>
        <p:blipFill>
          <a:blip r:embed="rId5"/>
          <a:stretch>
            <a:fillRect/>
          </a:stretch>
        </p:blipFill>
        <p:spPr>
          <a:xfrm>
            <a:off x="8229600" y="468312"/>
            <a:ext cx="3289300" cy="4406900"/>
          </a:xfrm>
          <a:prstGeom prst="rect">
            <a:avLst/>
          </a:prstGeom>
        </p:spPr>
      </p:pic>
      <p:pic>
        <p:nvPicPr>
          <p:cNvPr id="6" name="Picture 5">
            <a:extLst>
              <a:ext uri="{FF2B5EF4-FFF2-40B4-BE49-F238E27FC236}">
                <a16:creationId xmlns:a16="http://schemas.microsoft.com/office/drawing/2014/main" id="{F18EEA8A-E8A6-254A-86A9-35E7228647DC}"/>
              </a:ext>
            </a:extLst>
          </p:cNvPr>
          <p:cNvPicPr>
            <a:picLocks noChangeAspect="1"/>
          </p:cNvPicPr>
          <p:nvPr/>
        </p:nvPicPr>
        <p:blipFill>
          <a:blip r:embed="rId6"/>
          <a:stretch>
            <a:fillRect/>
          </a:stretch>
        </p:blipFill>
        <p:spPr>
          <a:xfrm>
            <a:off x="8356600" y="2671762"/>
            <a:ext cx="3543300" cy="2019300"/>
          </a:xfrm>
          <a:prstGeom prst="rect">
            <a:avLst/>
          </a:prstGeom>
        </p:spPr>
      </p:pic>
    </p:spTree>
    <p:extLst>
      <p:ext uri="{BB962C8B-B14F-4D97-AF65-F5344CB8AC3E}">
        <p14:creationId xmlns:p14="http://schemas.microsoft.com/office/powerpoint/2010/main" val="215285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64161C-2373-1D49-854C-0375037917B5}"/>
              </a:ext>
            </a:extLst>
          </p:cNvPr>
          <p:cNvSpPr/>
          <p:nvPr/>
        </p:nvSpPr>
        <p:spPr>
          <a:xfrm>
            <a:off x="476248" y="6209269"/>
            <a:ext cx="2173993" cy="369332"/>
          </a:xfrm>
          <a:prstGeom prst="rect">
            <a:avLst/>
          </a:prstGeom>
        </p:spPr>
        <p:txBody>
          <a:bodyPr wrap="none">
            <a:spAutoFit/>
          </a:bodyPr>
          <a:lstStyle/>
          <a:p>
            <a:r>
              <a:rPr lang="en-GB" b="1" dirty="0">
                <a:solidFill>
                  <a:srgbClr val="F79646"/>
                </a:solidFill>
                <a:latin typeface="Arial" panose="020B0604020202020204" pitchFamily="34" charset="0"/>
                <a:ea typeface="MS Gothic" panose="020B0609070205080204" pitchFamily="49" charset="-128"/>
              </a:rPr>
              <a:t>Resource Sheet 1</a:t>
            </a:r>
            <a:r>
              <a:rPr lang="en-GB" dirty="0"/>
              <a:t> </a:t>
            </a:r>
            <a:endParaRPr lang="en-US" dirty="0"/>
          </a:p>
        </p:txBody>
      </p:sp>
      <p:graphicFrame>
        <p:nvGraphicFramePr>
          <p:cNvPr id="2" name="Table 1">
            <a:extLst>
              <a:ext uri="{FF2B5EF4-FFF2-40B4-BE49-F238E27FC236}">
                <a16:creationId xmlns:a16="http://schemas.microsoft.com/office/drawing/2014/main" id="{C970211F-1D23-1243-B357-CFB2903B5E9C}"/>
              </a:ext>
            </a:extLst>
          </p:cNvPr>
          <p:cNvGraphicFramePr>
            <a:graphicFrameLocks noGrp="1"/>
          </p:cNvGraphicFramePr>
          <p:nvPr>
            <p:extLst>
              <p:ext uri="{D42A27DB-BD31-4B8C-83A1-F6EECF244321}">
                <p14:modId xmlns:p14="http://schemas.microsoft.com/office/powerpoint/2010/main" val="1179009214"/>
              </p:ext>
            </p:extLst>
          </p:nvPr>
        </p:nvGraphicFramePr>
        <p:xfrm>
          <a:off x="8923421" y="5873989"/>
          <a:ext cx="3124200" cy="335280"/>
        </p:xfrm>
        <a:graphic>
          <a:graphicData uri="http://schemas.openxmlformats.org/drawingml/2006/table">
            <a:tbl>
              <a:tblPr/>
              <a:tblGrid>
                <a:gridCol w="3124200">
                  <a:extLst>
                    <a:ext uri="{9D8B030D-6E8A-4147-A177-3AD203B41FA5}">
                      <a16:colId xmlns:a16="http://schemas.microsoft.com/office/drawing/2014/main" val="2679126459"/>
                    </a:ext>
                  </a:extLst>
                </a:gridCol>
              </a:tblGrid>
              <a:tr h="0">
                <a:tc>
                  <a:txBody>
                    <a:bodyPr/>
                    <a:lstStyle/>
                    <a:p>
                      <a:r>
                        <a:rPr lang="en-GB" sz="1600" dirty="0">
                          <a:solidFill>
                            <a:srgbClr val="000000"/>
                          </a:solidFill>
                          <a:effectLst/>
                          <a:latin typeface="ARIAL" panose="020B0604020202020204" pitchFamily="34" charset="0"/>
                        </a:rPr>
                        <a:t>Copies in the Teacher Notes</a:t>
                      </a:r>
                      <a:endParaRPr lang="en-GB" dirty="0">
                        <a:effectLst/>
                      </a:endParaRPr>
                    </a:p>
                  </a:txBody>
                  <a:tcPr anchor="ctr">
                    <a:lnL>
                      <a:noFill/>
                    </a:lnL>
                    <a:lnR>
                      <a:noFill/>
                    </a:lnR>
                    <a:lnT>
                      <a:noFill/>
                    </a:lnT>
                    <a:lnB>
                      <a:noFill/>
                    </a:lnB>
                  </a:tcPr>
                </a:tc>
                <a:extLst>
                  <a:ext uri="{0D108BD9-81ED-4DB2-BD59-A6C34878D82A}">
                    <a16:rowId xmlns:a16="http://schemas.microsoft.com/office/drawing/2014/main" val="895556223"/>
                  </a:ext>
                </a:extLst>
              </a:tr>
            </a:tbl>
          </a:graphicData>
        </a:graphic>
      </p:graphicFrame>
      <p:pic>
        <p:nvPicPr>
          <p:cNvPr id="4" name="Picture 3">
            <a:extLst>
              <a:ext uri="{FF2B5EF4-FFF2-40B4-BE49-F238E27FC236}">
                <a16:creationId xmlns:a16="http://schemas.microsoft.com/office/drawing/2014/main" id="{F8BC8D41-C32A-7044-8201-C46766281920}"/>
              </a:ext>
            </a:extLst>
          </p:cNvPr>
          <p:cNvPicPr>
            <a:picLocks noChangeAspect="1"/>
          </p:cNvPicPr>
          <p:nvPr/>
        </p:nvPicPr>
        <p:blipFill>
          <a:blip r:embed="rId3"/>
          <a:stretch>
            <a:fillRect/>
          </a:stretch>
        </p:blipFill>
        <p:spPr>
          <a:xfrm>
            <a:off x="326545" y="561102"/>
            <a:ext cx="5047851" cy="3658335"/>
          </a:xfrm>
          <a:prstGeom prst="rect">
            <a:avLst/>
          </a:prstGeom>
        </p:spPr>
      </p:pic>
      <p:pic>
        <p:nvPicPr>
          <p:cNvPr id="3" name="Picture 2">
            <a:extLst>
              <a:ext uri="{FF2B5EF4-FFF2-40B4-BE49-F238E27FC236}">
                <a16:creationId xmlns:a16="http://schemas.microsoft.com/office/drawing/2014/main" id="{0A9FD475-33E4-1145-943E-FE0EA80AC702}"/>
              </a:ext>
            </a:extLst>
          </p:cNvPr>
          <p:cNvPicPr>
            <a:picLocks noChangeAspect="1"/>
          </p:cNvPicPr>
          <p:nvPr/>
        </p:nvPicPr>
        <p:blipFill>
          <a:blip r:embed="rId4"/>
          <a:stretch>
            <a:fillRect/>
          </a:stretch>
        </p:blipFill>
        <p:spPr>
          <a:xfrm>
            <a:off x="5983705" y="648731"/>
            <a:ext cx="5613022" cy="3730675"/>
          </a:xfrm>
          <a:prstGeom prst="rect">
            <a:avLst/>
          </a:prstGeom>
        </p:spPr>
      </p:pic>
    </p:spTree>
    <p:extLst>
      <p:ext uri="{BB962C8B-B14F-4D97-AF65-F5344CB8AC3E}">
        <p14:creationId xmlns:p14="http://schemas.microsoft.com/office/powerpoint/2010/main" val="1812340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64161C-2373-1D49-854C-0375037917B5}"/>
              </a:ext>
            </a:extLst>
          </p:cNvPr>
          <p:cNvSpPr/>
          <p:nvPr/>
        </p:nvSpPr>
        <p:spPr>
          <a:xfrm>
            <a:off x="476248" y="6209269"/>
            <a:ext cx="2173993" cy="369332"/>
          </a:xfrm>
          <a:prstGeom prst="rect">
            <a:avLst/>
          </a:prstGeom>
        </p:spPr>
        <p:txBody>
          <a:bodyPr wrap="none">
            <a:spAutoFit/>
          </a:bodyPr>
          <a:lstStyle/>
          <a:p>
            <a:r>
              <a:rPr lang="en-GB" b="1" dirty="0">
                <a:solidFill>
                  <a:srgbClr val="F79646"/>
                </a:solidFill>
                <a:latin typeface="Arial" panose="020B0604020202020204" pitchFamily="34" charset="0"/>
                <a:ea typeface="MS Gothic" panose="020B0609070205080204" pitchFamily="49" charset="-128"/>
              </a:rPr>
              <a:t>Resource Sheet 2</a:t>
            </a:r>
            <a:r>
              <a:rPr lang="en-GB" dirty="0"/>
              <a:t> </a:t>
            </a:r>
            <a:endParaRPr lang="en-US" dirty="0"/>
          </a:p>
        </p:txBody>
      </p:sp>
      <p:graphicFrame>
        <p:nvGraphicFramePr>
          <p:cNvPr id="2" name="Table 1">
            <a:extLst>
              <a:ext uri="{FF2B5EF4-FFF2-40B4-BE49-F238E27FC236}">
                <a16:creationId xmlns:a16="http://schemas.microsoft.com/office/drawing/2014/main" id="{C970211F-1D23-1243-B357-CFB2903B5E9C}"/>
              </a:ext>
            </a:extLst>
          </p:cNvPr>
          <p:cNvGraphicFramePr>
            <a:graphicFrameLocks noGrp="1"/>
          </p:cNvGraphicFramePr>
          <p:nvPr/>
        </p:nvGraphicFramePr>
        <p:xfrm>
          <a:off x="8923421" y="5873989"/>
          <a:ext cx="3124200" cy="335280"/>
        </p:xfrm>
        <a:graphic>
          <a:graphicData uri="http://schemas.openxmlformats.org/drawingml/2006/table">
            <a:tbl>
              <a:tblPr/>
              <a:tblGrid>
                <a:gridCol w="3124200">
                  <a:extLst>
                    <a:ext uri="{9D8B030D-6E8A-4147-A177-3AD203B41FA5}">
                      <a16:colId xmlns:a16="http://schemas.microsoft.com/office/drawing/2014/main" val="2679126459"/>
                    </a:ext>
                  </a:extLst>
                </a:gridCol>
              </a:tblGrid>
              <a:tr h="0">
                <a:tc>
                  <a:txBody>
                    <a:bodyPr/>
                    <a:lstStyle/>
                    <a:p>
                      <a:r>
                        <a:rPr lang="en-GB" sz="1600" dirty="0">
                          <a:solidFill>
                            <a:srgbClr val="000000"/>
                          </a:solidFill>
                          <a:effectLst/>
                          <a:latin typeface="ARIAL" panose="020B0604020202020204" pitchFamily="34" charset="0"/>
                        </a:rPr>
                        <a:t>Copies in the Teacher Notes</a:t>
                      </a:r>
                      <a:endParaRPr lang="en-GB" dirty="0">
                        <a:effectLst/>
                      </a:endParaRPr>
                    </a:p>
                  </a:txBody>
                  <a:tcPr anchor="ctr">
                    <a:lnL>
                      <a:noFill/>
                    </a:lnL>
                    <a:lnR>
                      <a:noFill/>
                    </a:lnR>
                    <a:lnT>
                      <a:noFill/>
                    </a:lnT>
                    <a:lnB>
                      <a:noFill/>
                    </a:lnB>
                  </a:tcPr>
                </a:tc>
                <a:extLst>
                  <a:ext uri="{0D108BD9-81ED-4DB2-BD59-A6C34878D82A}">
                    <a16:rowId xmlns:a16="http://schemas.microsoft.com/office/drawing/2014/main" val="895556223"/>
                  </a:ext>
                </a:extLst>
              </a:tr>
            </a:tbl>
          </a:graphicData>
        </a:graphic>
      </p:graphicFrame>
      <p:pic>
        <p:nvPicPr>
          <p:cNvPr id="4" name="Picture 3">
            <a:extLst>
              <a:ext uri="{FF2B5EF4-FFF2-40B4-BE49-F238E27FC236}">
                <a16:creationId xmlns:a16="http://schemas.microsoft.com/office/drawing/2014/main" id="{B8C4903E-0BDE-724A-A1E2-DCD2D56DA26E}"/>
              </a:ext>
            </a:extLst>
          </p:cNvPr>
          <p:cNvPicPr>
            <a:picLocks noChangeAspect="1"/>
          </p:cNvPicPr>
          <p:nvPr/>
        </p:nvPicPr>
        <p:blipFill>
          <a:blip r:embed="rId3"/>
          <a:stretch>
            <a:fillRect/>
          </a:stretch>
        </p:blipFill>
        <p:spPr>
          <a:xfrm>
            <a:off x="695325" y="200025"/>
            <a:ext cx="6248400" cy="5873496"/>
          </a:xfrm>
          <a:prstGeom prst="rect">
            <a:avLst/>
          </a:prstGeom>
        </p:spPr>
      </p:pic>
    </p:spTree>
    <p:extLst>
      <p:ext uri="{BB962C8B-B14F-4D97-AF65-F5344CB8AC3E}">
        <p14:creationId xmlns:p14="http://schemas.microsoft.com/office/powerpoint/2010/main" val="375065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64161C-2373-1D49-854C-0375037917B5}"/>
              </a:ext>
            </a:extLst>
          </p:cNvPr>
          <p:cNvSpPr/>
          <p:nvPr/>
        </p:nvSpPr>
        <p:spPr>
          <a:xfrm>
            <a:off x="476248" y="6209269"/>
            <a:ext cx="2173993" cy="369332"/>
          </a:xfrm>
          <a:prstGeom prst="rect">
            <a:avLst/>
          </a:prstGeom>
        </p:spPr>
        <p:txBody>
          <a:bodyPr wrap="none">
            <a:spAutoFit/>
          </a:bodyPr>
          <a:lstStyle/>
          <a:p>
            <a:r>
              <a:rPr lang="en-GB" b="1" dirty="0">
                <a:solidFill>
                  <a:srgbClr val="F79646"/>
                </a:solidFill>
                <a:latin typeface="Arial" panose="020B0604020202020204" pitchFamily="34" charset="0"/>
                <a:ea typeface="MS Gothic" panose="020B0609070205080204" pitchFamily="49" charset="-128"/>
              </a:rPr>
              <a:t>Resource Sheet 3</a:t>
            </a:r>
            <a:r>
              <a:rPr lang="en-GB" dirty="0"/>
              <a:t> </a:t>
            </a:r>
            <a:endParaRPr lang="en-US" dirty="0"/>
          </a:p>
        </p:txBody>
      </p:sp>
      <p:graphicFrame>
        <p:nvGraphicFramePr>
          <p:cNvPr id="2" name="Table 1">
            <a:extLst>
              <a:ext uri="{FF2B5EF4-FFF2-40B4-BE49-F238E27FC236}">
                <a16:creationId xmlns:a16="http://schemas.microsoft.com/office/drawing/2014/main" id="{C970211F-1D23-1243-B357-CFB2903B5E9C}"/>
              </a:ext>
            </a:extLst>
          </p:cNvPr>
          <p:cNvGraphicFramePr>
            <a:graphicFrameLocks noGrp="1"/>
          </p:cNvGraphicFramePr>
          <p:nvPr/>
        </p:nvGraphicFramePr>
        <p:xfrm>
          <a:off x="8923421" y="5873989"/>
          <a:ext cx="3124200" cy="335280"/>
        </p:xfrm>
        <a:graphic>
          <a:graphicData uri="http://schemas.openxmlformats.org/drawingml/2006/table">
            <a:tbl>
              <a:tblPr/>
              <a:tblGrid>
                <a:gridCol w="3124200">
                  <a:extLst>
                    <a:ext uri="{9D8B030D-6E8A-4147-A177-3AD203B41FA5}">
                      <a16:colId xmlns:a16="http://schemas.microsoft.com/office/drawing/2014/main" val="2679126459"/>
                    </a:ext>
                  </a:extLst>
                </a:gridCol>
              </a:tblGrid>
              <a:tr h="0">
                <a:tc>
                  <a:txBody>
                    <a:bodyPr/>
                    <a:lstStyle/>
                    <a:p>
                      <a:r>
                        <a:rPr lang="en-GB" sz="1600" dirty="0">
                          <a:solidFill>
                            <a:srgbClr val="000000"/>
                          </a:solidFill>
                          <a:effectLst/>
                          <a:latin typeface="ARIAL" panose="020B0604020202020204" pitchFamily="34" charset="0"/>
                        </a:rPr>
                        <a:t>Copies in the Teacher Notes</a:t>
                      </a:r>
                      <a:endParaRPr lang="en-GB" dirty="0">
                        <a:effectLst/>
                      </a:endParaRPr>
                    </a:p>
                  </a:txBody>
                  <a:tcPr anchor="ctr">
                    <a:lnL>
                      <a:noFill/>
                    </a:lnL>
                    <a:lnR>
                      <a:noFill/>
                    </a:lnR>
                    <a:lnT>
                      <a:noFill/>
                    </a:lnT>
                    <a:lnB>
                      <a:noFill/>
                    </a:lnB>
                  </a:tcPr>
                </a:tc>
                <a:extLst>
                  <a:ext uri="{0D108BD9-81ED-4DB2-BD59-A6C34878D82A}">
                    <a16:rowId xmlns:a16="http://schemas.microsoft.com/office/drawing/2014/main" val="895556223"/>
                  </a:ext>
                </a:extLst>
              </a:tr>
            </a:tbl>
          </a:graphicData>
        </a:graphic>
      </p:graphicFrame>
      <p:pic>
        <p:nvPicPr>
          <p:cNvPr id="5" name="Picture 4" descr="Chart, bar chart&#10;&#10;Description automatically generated">
            <a:extLst>
              <a:ext uri="{FF2B5EF4-FFF2-40B4-BE49-F238E27FC236}">
                <a16:creationId xmlns:a16="http://schemas.microsoft.com/office/drawing/2014/main" id="{05F2C2E9-0C40-CF4E-A534-19E163C3B68F}"/>
              </a:ext>
            </a:extLst>
          </p:cNvPr>
          <p:cNvPicPr/>
          <p:nvPr/>
        </p:nvPicPr>
        <p:blipFill>
          <a:blip r:embed="rId3"/>
          <a:stretch>
            <a:fillRect/>
          </a:stretch>
        </p:blipFill>
        <p:spPr>
          <a:xfrm>
            <a:off x="207177" y="671463"/>
            <a:ext cx="5713730" cy="4103370"/>
          </a:xfrm>
          <a:prstGeom prst="rect">
            <a:avLst/>
          </a:prstGeom>
        </p:spPr>
      </p:pic>
      <p:pic>
        <p:nvPicPr>
          <p:cNvPr id="6" name="Picture 5" descr="Chart&#10;&#10;Description automatically generated">
            <a:extLst>
              <a:ext uri="{FF2B5EF4-FFF2-40B4-BE49-F238E27FC236}">
                <a16:creationId xmlns:a16="http://schemas.microsoft.com/office/drawing/2014/main" id="{27C793D1-4299-A94F-974A-88E2FDD131E3}"/>
              </a:ext>
            </a:extLst>
          </p:cNvPr>
          <p:cNvPicPr/>
          <p:nvPr/>
        </p:nvPicPr>
        <p:blipFill>
          <a:blip r:embed="rId4"/>
          <a:stretch>
            <a:fillRect/>
          </a:stretch>
        </p:blipFill>
        <p:spPr>
          <a:xfrm>
            <a:off x="6096000" y="671463"/>
            <a:ext cx="5713730" cy="4103370"/>
          </a:xfrm>
          <a:prstGeom prst="rect">
            <a:avLst/>
          </a:prstGeom>
        </p:spPr>
      </p:pic>
    </p:spTree>
    <p:extLst>
      <p:ext uri="{BB962C8B-B14F-4D97-AF65-F5344CB8AC3E}">
        <p14:creationId xmlns:p14="http://schemas.microsoft.com/office/powerpoint/2010/main" val="3957549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64161C-2373-1D49-854C-0375037917B5}"/>
              </a:ext>
            </a:extLst>
          </p:cNvPr>
          <p:cNvSpPr/>
          <p:nvPr/>
        </p:nvSpPr>
        <p:spPr>
          <a:xfrm>
            <a:off x="476248" y="6209269"/>
            <a:ext cx="2121093" cy="369332"/>
          </a:xfrm>
          <a:prstGeom prst="rect">
            <a:avLst/>
          </a:prstGeom>
        </p:spPr>
        <p:txBody>
          <a:bodyPr wrap="none">
            <a:spAutoFit/>
          </a:bodyPr>
          <a:lstStyle/>
          <a:p>
            <a:r>
              <a:rPr lang="en-GB" b="1" dirty="0">
                <a:solidFill>
                  <a:srgbClr val="F79646"/>
                </a:solidFill>
                <a:latin typeface="Arial" panose="020B0604020202020204" pitchFamily="34" charset="0"/>
                <a:ea typeface="MS Gothic" panose="020B0609070205080204" pitchFamily="49" charset="-128"/>
              </a:rPr>
              <a:t>Resource Sheet 4</a:t>
            </a:r>
            <a:endParaRPr lang="en-US" dirty="0"/>
          </a:p>
        </p:txBody>
      </p:sp>
      <p:graphicFrame>
        <p:nvGraphicFramePr>
          <p:cNvPr id="2" name="Table 1">
            <a:extLst>
              <a:ext uri="{FF2B5EF4-FFF2-40B4-BE49-F238E27FC236}">
                <a16:creationId xmlns:a16="http://schemas.microsoft.com/office/drawing/2014/main" id="{C970211F-1D23-1243-B357-CFB2903B5E9C}"/>
              </a:ext>
            </a:extLst>
          </p:cNvPr>
          <p:cNvGraphicFramePr>
            <a:graphicFrameLocks noGrp="1"/>
          </p:cNvGraphicFramePr>
          <p:nvPr/>
        </p:nvGraphicFramePr>
        <p:xfrm>
          <a:off x="8923421" y="5873989"/>
          <a:ext cx="3124200" cy="335280"/>
        </p:xfrm>
        <a:graphic>
          <a:graphicData uri="http://schemas.openxmlformats.org/drawingml/2006/table">
            <a:tbl>
              <a:tblPr/>
              <a:tblGrid>
                <a:gridCol w="3124200">
                  <a:extLst>
                    <a:ext uri="{9D8B030D-6E8A-4147-A177-3AD203B41FA5}">
                      <a16:colId xmlns:a16="http://schemas.microsoft.com/office/drawing/2014/main" val="2679126459"/>
                    </a:ext>
                  </a:extLst>
                </a:gridCol>
              </a:tblGrid>
              <a:tr h="0">
                <a:tc>
                  <a:txBody>
                    <a:bodyPr/>
                    <a:lstStyle/>
                    <a:p>
                      <a:r>
                        <a:rPr lang="en-GB" sz="1600" dirty="0">
                          <a:solidFill>
                            <a:srgbClr val="000000"/>
                          </a:solidFill>
                          <a:effectLst/>
                          <a:latin typeface="ARIAL" panose="020B0604020202020204" pitchFamily="34" charset="0"/>
                        </a:rPr>
                        <a:t>Copies in the Teacher Notes</a:t>
                      </a:r>
                      <a:endParaRPr lang="en-GB" dirty="0">
                        <a:effectLst/>
                      </a:endParaRPr>
                    </a:p>
                  </a:txBody>
                  <a:tcPr anchor="ctr">
                    <a:lnL>
                      <a:noFill/>
                    </a:lnL>
                    <a:lnR>
                      <a:noFill/>
                    </a:lnR>
                    <a:lnT>
                      <a:noFill/>
                    </a:lnT>
                    <a:lnB>
                      <a:noFill/>
                    </a:lnB>
                  </a:tcPr>
                </a:tc>
                <a:extLst>
                  <a:ext uri="{0D108BD9-81ED-4DB2-BD59-A6C34878D82A}">
                    <a16:rowId xmlns:a16="http://schemas.microsoft.com/office/drawing/2014/main" val="895556223"/>
                  </a:ext>
                </a:extLst>
              </a:tr>
            </a:tbl>
          </a:graphicData>
        </a:graphic>
      </p:graphicFrame>
      <p:pic>
        <p:nvPicPr>
          <p:cNvPr id="5" name="Picture 4" descr="Chart, scatter chart&#10;&#10;Description automatically generated">
            <a:extLst>
              <a:ext uri="{FF2B5EF4-FFF2-40B4-BE49-F238E27FC236}">
                <a16:creationId xmlns:a16="http://schemas.microsoft.com/office/drawing/2014/main" id="{39A8471E-5D15-A242-AB78-2359FAADB3E8}"/>
              </a:ext>
            </a:extLst>
          </p:cNvPr>
          <p:cNvPicPr/>
          <p:nvPr/>
        </p:nvPicPr>
        <p:blipFill>
          <a:blip r:embed="rId3"/>
          <a:stretch>
            <a:fillRect/>
          </a:stretch>
        </p:blipFill>
        <p:spPr>
          <a:xfrm>
            <a:off x="382270" y="944178"/>
            <a:ext cx="5713730" cy="4103370"/>
          </a:xfrm>
          <a:prstGeom prst="rect">
            <a:avLst/>
          </a:prstGeom>
        </p:spPr>
      </p:pic>
      <p:pic>
        <p:nvPicPr>
          <p:cNvPr id="7" name="Picture 6" descr="Chart&#10;&#10;Description automatically generated">
            <a:extLst>
              <a:ext uri="{FF2B5EF4-FFF2-40B4-BE49-F238E27FC236}">
                <a16:creationId xmlns:a16="http://schemas.microsoft.com/office/drawing/2014/main" id="{8D5BFF46-0422-0B4D-90B3-787132A71640}"/>
              </a:ext>
            </a:extLst>
          </p:cNvPr>
          <p:cNvPicPr/>
          <p:nvPr/>
        </p:nvPicPr>
        <p:blipFill>
          <a:blip r:embed="rId4"/>
          <a:stretch>
            <a:fillRect/>
          </a:stretch>
        </p:blipFill>
        <p:spPr>
          <a:xfrm>
            <a:off x="6096000" y="944178"/>
            <a:ext cx="5713730" cy="4103370"/>
          </a:xfrm>
          <a:prstGeom prst="rect">
            <a:avLst/>
          </a:prstGeom>
        </p:spPr>
      </p:pic>
    </p:spTree>
    <p:extLst>
      <p:ext uri="{BB962C8B-B14F-4D97-AF65-F5344CB8AC3E}">
        <p14:creationId xmlns:p14="http://schemas.microsoft.com/office/powerpoint/2010/main" val="2551361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DFD0A-CEC3-E245-AFC7-981257058903}"/>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Chagga Homes 1</a:t>
            </a:r>
            <a:endParaRPr lang="en-US" dirty="0"/>
          </a:p>
        </p:txBody>
      </p:sp>
      <p:pic>
        <p:nvPicPr>
          <p:cNvPr id="5" name="Picture 4">
            <a:extLst>
              <a:ext uri="{FF2B5EF4-FFF2-40B4-BE49-F238E27FC236}">
                <a16:creationId xmlns:a16="http://schemas.microsoft.com/office/drawing/2014/main" id="{4F9A9E33-E3A4-124A-8EF2-2652BF96E478}"/>
              </a:ext>
            </a:extLst>
          </p:cNvPr>
          <p:cNvPicPr>
            <a:picLocks noChangeAspect="1"/>
          </p:cNvPicPr>
          <p:nvPr/>
        </p:nvPicPr>
        <p:blipFill>
          <a:blip r:embed="rId3"/>
          <a:stretch>
            <a:fillRect/>
          </a:stretch>
        </p:blipFill>
        <p:spPr>
          <a:xfrm>
            <a:off x="4461541" y="1348393"/>
            <a:ext cx="5943936" cy="4373840"/>
          </a:xfrm>
          <a:prstGeom prst="rect">
            <a:avLst/>
          </a:prstGeom>
        </p:spPr>
      </p:pic>
      <p:pic>
        <p:nvPicPr>
          <p:cNvPr id="6" name="Picture 5">
            <a:extLst>
              <a:ext uri="{FF2B5EF4-FFF2-40B4-BE49-F238E27FC236}">
                <a16:creationId xmlns:a16="http://schemas.microsoft.com/office/drawing/2014/main" id="{7AE81C98-A8CB-8D49-B684-FCBAA1E76056}"/>
              </a:ext>
            </a:extLst>
          </p:cNvPr>
          <p:cNvPicPr>
            <a:picLocks noChangeAspect="1"/>
          </p:cNvPicPr>
          <p:nvPr/>
        </p:nvPicPr>
        <p:blipFill>
          <a:blip r:embed="rId4"/>
          <a:stretch>
            <a:fillRect/>
          </a:stretch>
        </p:blipFill>
        <p:spPr>
          <a:xfrm>
            <a:off x="838200" y="305022"/>
            <a:ext cx="2410326" cy="3535145"/>
          </a:xfrm>
          <a:prstGeom prst="rect">
            <a:avLst/>
          </a:prstGeom>
        </p:spPr>
      </p:pic>
      <p:graphicFrame>
        <p:nvGraphicFramePr>
          <p:cNvPr id="7" name="Table 6">
            <a:extLst>
              <a:ext uri="{FF2B5EF4-FFF2-40B4-BE49-F238E27FC236}">
                <a16:creationId xmlns:a16="http://schemas.microsoft.com/office/drawing/2014/main" id="{96883E95-27C7-EE4C-B290-6AC4554B31E5}"/>
              </a:ext>
            </a:extLst>
          </p:cNvPr>
          <p:cNvGraphicFramePr>
            <a:graphicFrameLocks noGrp="1"/>
          </p:cNvGraphicFramePr>
          <p:nvPr>
            <p:extLst>
              <p:ext uri="{D42A27DB-BD31-4B8C-83A1-F6EECF244321}">
                <p14:modId xmlns:p14="http://schemas.microsoft.com/office/powerpoint/2010/main" val="694368913"/>
              </p:ext>
            </p:extLst>
          </p:nvPr>
        </p:nvGraphicFramePr>
        <p:xfrm>
          <a:off x="838198" y="3930239"/>
          <a:ext cx="3003551" cy="2773680"/>
        </p:xfrm>
        <a:graphic>
          <a:graphicData uri="http://schemas.openxmlformats.org/drawingml/2006/table">
            <a:tbl>
              <a:tblPr/>
              <a:tblGrid>
                <a:gridCol w="3003551">
                  <a:extLst>
                    <a:ext uri="{9D8B030D-6E8A-4147-A177-3AD203B41FA5}">
                      <a16:colId xmlns:a16="http://schemas.microsoft.com/office/drawing/2014/main" val="2298058014"/>
                    </a:ext>
                  </a:extLst>
                </a:gridCol>
              </a:tblGrid>
              <a:tr h="0">
                <a:tc>
                  <a:txBody>
                    <a:bodyPr/>
                    <a:lstStyle/>
                    <a:p>
                      <a:r>
                        <a:rPr lang="en-GB" sz="2200" dirty="0">
                          <a:solidFill>
                            <a:srgbClr val="009600"/>
                          </a:solidFill>
                          <a:effectLst/>
                          <a:latin typeface="ARIAL" panose="020B0604020202020204" pitchFamily="34" charset="0"/>
                        </a:rPr>
                        <a:t>What do you think they did to decide its size and proportions?</a:t>
                      </a:r>
                      <a:endParaRPr lang="en-GB" dirty="0">
                        <a:effectLst/>
                      </a:endParaRPr>
                    </a:p>
                    <a:p>
                      <a:br>
                        <a:rPr lang="en-GB" sz="2200" dirty="0">
                          <a:solidFill>
                            <a:srgbClr val="009600"/>
                          </a:solidFill>
                          <a:effectLst/>
                          <a:latin typeface="ARIAL" panose="020B0604020202020204" pitchFamily="34" charset="0"/>
                        </a:rPr>
                      </a:br>
                      <a:endParaRPr lang="en-GB" sz="2200" dirty="0">
                        <a:solidFill>
                          <a:srgbClr val="009600"/>
                        </a:solidFill>
                        <a:effectLst/>
                        <a:latin typeface="ARIAL" panose="020B0604020202020204" pitchFamily="34" charset="0"/>
                      </a:endParaRPr>
                    </a:p>
                    <a:p>
                      <a:pPr lvl="1"/>
                      <a:r>
                        <a:rPr lang="en-GB" sz="2200" dirty="0">
                          <a:solidFill>
                            <a:srgbClr val="000000"/>
                          </a:solidFill>
                          <a:effectLst/>
                          <a:latin typeface="ARIAL" panose="020B0604020202020204" pitchFamily="34" charset="0"/>
                        </a:rPr>
                        <a:t>Its base radius</a:t>
                      </a:r>
                      <a:endParaRPr lang="en-GB" dirty="0">
                        <a:effectLst/>
                      </a:endParaRPr>
                    </a:p>
                    <a:p>
                      <a:pPr lvl="1"/>
                      <a:r>
                        <a:rPr lang="en-GB" sz="2200" dirty="0">
                          <a:solidFill>
                            <a:srgbClr val="000000"/>
                          </a:solidFill>
                          <a:effectLst/>
                          <a:latin typeface="ARIAL" panose="020B0604020202020204" pitchFamily="34" charset="0"/>
                        </a:rPr>
                        <a:t>Door height</a:t>
                      </a:r>
                      <a:endParaRPr lang="en-GB" dirty="0">
                        <a:effectLst/>
                      </a:endParaRPr>
                    </a:p>
                    <a:p>
                      <a:pPr lvl="1"/>
                      <a:r>
                        <a:rPr lang="en-GB" sz="2200" dirty="0">
                          <a:solidFill>
                            <a:srgbClr val="000000"/>
                          </a:solidFill>
                          <a:effectLst/>
                          <a:latin typeface="ARIAL" panose="020B0604020202020204" pitchFamily="34" charset="0"/>
                        </a:rPr>
                        <a:t>Door width?</a:t>
                      </a:r>
                      <a:endParaRPr lang="en-GB" dirty="0">
                        <a:effectLst/>
                      </a:endParaRPr>
                    </a:p>
                  </a:txBody>
                  <a:tcPr anchor="ctr">
                    <a:lnL>
                      <a:noFill/>
                    </a:lnL>
                    <a:lnR>
                      <a:noFill/>
                    </a:lnR>
                    <a:lnT>
                      <a:noFill/>
                    </a:lnT>
                    <a:lnB>
                      <a:noFill/>
                    </a:lnB>
                  </a:tcPr>
                </a:tc>
                <a:extLst>
                  <a:ext uri="{0D108BD9-81ED-4DB2-BD59-A6C34878D82A}">
                    <a16:rowId xmlns:a16="http://schemas.microsoft.com/office/drawing/2014/main" val="3624323203"/>
                  </a:ext>
                </a:extLst>
              </a:tr>
            </a:tbl>
          </a:graphicData>
        </a:graphic>
      </p:graphicFrame>
      <p:graphicFrame>
        <p:nvGraphicFramePr>
          <p:cNvPr id="8" name="Table 7">
            <a:extLst>
              <a:ext uri="{FF2B5EF4-FFF2-40B4-BE49-F238E27FC236}">
                <a16:creationId xmlns:a16="http://schemas.microsoft.com/office/drawing/2014/main" id="{94EABAC2-8541-0D4A-931D-1E4B90A242C7}"/>
              </a:ext>
            </a:extLst>
          </p:cNvPr>
          <p:cNvGraphicFramePr>
            <a:graphicFrameLocks noGrp="1"/>
          </p:cNvGraphicFramePr>
          <p:nvPr>
            <p:extLst>
              <p:ext uri="{D42A27DB-BD31-4B8C-83A1-F6EECF244321}">
                <p14:modId xmlns:p14="http://schemas.microsoft.com/office/powerpoint/2010/main" val="4001434577"/>
              </p:ext>
            </p:extLst>
          </p:nvPr>
        </p:nvGraphicFramePr>
        <p:xfrm>
          <a:off x="3513220" y="251113"/>
          <a:ext cx="7840579" cy="1097280"/>
        </p:xfrm>
        <a:graphic>
          <a:graphicData uri="http://schemas.openxmlformats.org/drawingml/2006/table">
            <a:tbl>
              <a:tblPr/>
              <a:tblGrid>
                <a:gridCol w="7840579">
                  <a:extLst>
                    <a:ext uri="{9D8B030D-6E8A-4147-A177-3AD203B41FA5}">
                      <a16:colId xmlns:a16="http://schemas.microsoft.com/office/drawing/2014/main" val="2913289131"/>
                    </a:ext>
                  </a:extLst>
                </a:gridCol>
              </a:tblGrid>
              <a:tr h="0">
                <a:tc>
                  <a:txBody>
                    <a:bodyPr/>
                    <a:lstStyle/>
                    <a:p>
                      <a:r>
                        <a:rPr lang="en-GB" sz="2200" dirty="0">
                          <a:solidFill>
                            <a:srgbClr val="009600"/>
                          </a:solidFill>
                          <a:effectLst/>
                          <a:latin typeface="ARIAL" panose="020B0604020202020204" pitchFamily="34" charset="0"/>
                        </a:rPr>
                        <a:t>Africa counts describes how traditional Chagga people from the foothills of Mt Kilimanjaro used to construct their traditional beehive-shaped houses.</a:t>
                      </a:r>
                      <a:endParaRPr lang="en-GB" dirty="0">
                        <a:effectLst/>
                      </a:endParaRPr>
                    </a:p>
                  </a:txBody>
                  <a:tcPr anchor="ctr">
                    <a:lnL>
                      <a:noFill/>
                    </a:lnL>
                    <a:lnR>
                      <a:noFill/>
                    </a:lnR>
                    <a:lnT>
                      <a:noFill/>
                    </a:lnT>
                    <a:lnB>
                      <a:noFill/>
                    </a:lnB>
                  </a:tcPr>
                </a:tc>
                <a:extLst>
                  <a:ext uri="{0D108BD9-81ED-4DB2-BD59-A6C34878D82A}">
                    <a16:rowId xmlns:a16="http://schemas.microsoft.com/office/drawing/2014/main" val="940607845"/>
                  </a:ext>
                </a:extLst>
              </a:tr>
            </a:tbl>
          </a:graphicData>
        </a:graphic>
      </p:graphicFrame>
    </p:spTree>
    <p:extLst>
      <p:ext uri="{BB962C8B-B14F-4D97-AF65-F5344CB8AC3E}">
        <p14:creationId xmlns:p14="http://schemas.microsoft.com/office/powerpoint/2010/main" val="378653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1064A4D-BE37-714B-833F-F2BB0666CD39}"/>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Chagga Homes 2</a:t>
            </a:r>
            <a:endParaRPr lang="en-US" dirty="0"/>
          </a:p>
        </p:txBody>
      </p:sp>
      <p:pic>
        <p:nvPicPr>
          <p:cNvPr id="3" name="Picture 2">
            <a:extLst>
              <a:ext uri="{FF2B5EF4-FFF2-40B4-BE49-F238E27FC236}">
                <a16:creationId xmlns:a16="http://schemas.microsoft.com/office/drawing/2014/main" id="{2CC4672D-7262-C24B-A344-81EED226D4B0}"/>
              </a:ext>
            </a:extLst>
          </p:cNvPr>
          <p:cNvPicPr>
            <a:picLocks noChangeAspect="1"/>
          </p:cNvPicPr>
          <p:nvPr/>
        </p:nvPicPr>
        <p:blipFill>
          <a:blip r:embed="rId3"/>
          <a:stretch>
            <a:fillRect/>
          </a:stretch>
        </p:blipFill>
        <p:spPr>
          <a:xfrm>
            <a:off x="316356" y="192637"/>
            <a:ext cx="4375565" cy="2911162"/>
          </a:xfrm>
          <a:prstGeom prst="rect">
            <a:avLst/>
          </a:prstGeom>
        </p:spPr>
      </p:pic>
      <p:pic>
        <p:nvPicPr>
          <p:cNvPr id="7" name="Picture 6">
            <a:extLst>
              <a:ext uri="{FF2B5EF4-FFF2-40B4-BE49-F238E27FC236}">
                <a16:creationId xmlns:a16="http://schemas.microsoft.com/office/drawing/2014/main" id="{48C7747B-60D1-5643-99F1-4BD49ABFDB4B}"/>
              </a:ext>
            </a:extLst>
          </p:cNvPr>
          <p:cNvPicPr>
            <a:picLocks noChangeAspect="1"/>
          </p:cNvPicPr>
          <p:nvPr/>
        </p:nvPicPr>
        <p:blipFill>
          <a:blip r:embed="rId4"/>
          <a:stretch>
            <a:fillRect/>
          </a:stretch>
        </p:blipFill>
        <p:spPr>
          <a:xfrm>
            <a:off x="353786" y="3443073"/>
            <a:ext cx="4338135" cy="3230742"/>
          </a:xfrm>
          <a:prstGeom prst="rect">
            <a:avLst/>
          </a:prstGeom>
        </p:spPr>
      </p:pic>
      <p:pic>
        <p:nvPicPr>
          <p:cNvPr id="9" name="Picture 8">
            <a:extLst>
              <a:ext uri="{FF2B5EF4-FFF2-40B4-BE49-F238E27FC236}">
                <a16:creationId xmlns:a16="http://schemas.microsoft.com/office/drawing/2014/main" id="{6CB1EC42-78B1-184D-A661-482D3FB69732}"/>
              </a:ext>
            </a:extLst>
          </p:cNvPr>
          <p:cNvPicPr>
            <a:picLocks noChangeAspect="1"/>
          </p:cNvPicPr>
          <p:nvPr/>
        </p:nvPicPr>
        <p:blipFill>
          <a:blip r:embed="rId5"/>
          <a:stretch>
            <a:fillRect/>
          </a:stretch>
        </p:blipFill>
        <p:spPr>
          <a:xfrm>
            <a:off x="6096000" y="192637"/>
            <a:ext cx="4191206" cy="5619599"/>
          </a:xfrm>
          <a:prstGeom prst="rect">
            <a:avLst/>
          </a:prstGeom>
        </p:spPr>
      </p:pic>
      <p:sp>
        <p:nvSpPr>
          <p:cNvPr id="10" name="TextBox 9">
            <a:extLst>
              <a:ext uri="{FF2B5EF4-FFF2-40B4-BE49-F238E27FC236}">
                <a16:creationId xmlns:a16="http://schemas.microsoft.com/office/drawing/2014/main" id="{67681B89-D3CB-BB42-9C88-C8D1EC4D664A}"/>
              </a:ext>
            </a:extLst>
          </p:cNvPr>
          <p:cNvSpPr txBox="1"/>
          <p:nvPr/>
        </p:nvSpPr>
        <p:spPr>
          <a:xfrm>
            <a:off x="353786" y="3088770"/>
            <a:ext cx="2145074" cy="369332"/>
          </a:xfrm>
          <a:prstGeom prst="rect">
            <a:avLst/>
          </a:prstGeom>
          <a:noFill/>
        </p:spPr>
        <p:txBody>
          <a:bodyPr wrap="none" rtlCol="0">
            <a:spAutoFit/>
          </a:bodyPr>
          <a:lstStyle/>
          <a:p>
            <a:r>
              <a:rPr lang="en-US" dirty="0">
                <a:solidFill>
                  <a:srgbClr val="FFC000"/>
                </a:solidFill>
                <a:hlinkClick r:id="rId6">
                  <a:extLst>
                    <a:ext uri="{A12FA001-AC4F-418D-AE19-62706E023703}">
                      <ahyp:hlinkClr xmlns:ahyp="http://schemas.microsoft.com/office/drawing/2018/hyperlinkcolor" val="tx"/>
                    </a:ext>
                  </a:extLst>
                </a:hlinkClick>
              </a:rPr>
              <a:t>See original of above</a:t>
            </a:r>
            <a:endParaRPr lang="en-US" dirty="0">
              <a:solidFill>
                <a:srgbClr val="FFC000"/>
              </a:solidFill>
            </a:endParaRPr>
          </a:p>
        </p:txBody>
      </p:sp>
      <p:sp>
        <p:nvSpPr>
          <p:cNvPr id="11" name="TextBox 10">
            <a:extLst>
              <a:ext uri="{FF2B5EF4-FFF2-40B4-BE49-F238E27FC236}">
                <a16:creationId xmlns:a16="http://schemas.microsoft.com/office/drawing/2014/main" id="{29D62C10-B5C5-2D4D-9F26-91558533E939}"/>
              </a:ext>
            </a:extLst>
          </p:cNvPr>
          <p:cNvSpPr txBox="1"/>
          <p:nvPr/>
        </p:nvSpPr>
        <p:spPr>
          <a:xfrm>
            <a:off x="2827612" y="3109821"/>
            <a:ext cx="2150653" cy="369332"/>
          </a:xfrm>
          <a:prstGeom prst="rect">
            <a:avLst/>
          </a:prstGeom>
          <a:noFill/>
        </p:spPr>
        <p:txBody>
          <a:bodyPr wrap="none" rtlCol="0">
            <a:spAutoFit/>
          </a:bodyPr>
          <a:lstStyle/>
          <a:p>
            <a:r>
              <a:rPr lang="en-US" dirty="0">
                <a:solidFill>
                  <a:srgbClr val="FFC000"/>
                </a:solidFill>
                <a:hlinkClick r:id="rId7">
                  <a:extLst>
                    <a:ext uri="{A12FA001-AC4F-418D-AE19-62706E023703}">
                      <ahyp:hlinkClr xmlns:ahyp="http://schemas.microsoft.com/office/drawing/2018/hyperlinkcolor" val="tx"/>
                    </a:ext>
                  </a:extLst>
                </a:hlinkClick>
              </a:rPr>
              <a:t>See original of below</a:t>
            </a:r>
            <a:endParaRPr lang="en-US" dirty="0">
              <a:solidFill>
                <a:srgbClr val="FFC000"/>
              </a:solidFill>
            </a:endParaRPr>
          </a:p>
        </p:txBody>
      </p:sp>
      <p:sp>
        <p:nvSpPr>
          <p:cNvPr id="14" name="TextBox 13">
            <a:extLst>
              <a:ext uri="{FF2B5EF4-FFF2-40B4-BE49-F238E27FC236}">
                <a16:creationId xmlns:a16="http://schemas.microsoft.com/office/drawing/2014/main" id="{2961E6E8-B4BF-3542-B9ED-F7D3DB0B10BF}"/>
              </a:ext>
            </a:extLst>
          </p:cNvPr>
          <p:cNvSpPr txBox="1"/>
          <p:nvPr/>
        </p:nvSpPr>
        <p:spPr>
          <a:xfrm>
            <a:off x="6076269" y="5783168"/>
            <a:ext cx="2145074" cy="369332"/>
          </a:xfrm>
          <a:prstGeom prst="rect">
            <a:avLst/>
          </a:prstGeom>
          <a:noFill/>
        </p:spPr>
        <p:txBody>
          <a:bodyPr wrap="none" rtlCol="0">
            <a:spAutoFit/>
          </a:bodyPr>
          <a:lstStyle/>
          <a:p>
            <a:r>
              <a:rPr lang="en-US" dirty="0">
                <a:solidFill>
                  <a:srgbClr val="FFC000"/>
                </a:solidFill>
                <a:hlinkClick r:id="rId8">
                  <a:extLst>
                    <a:ext uri="{A12FA001-AC4F-418D-AE19-62706E023703}">
                      <ahyp:hlinkClr xmlns:ahyp="http://schemas.microsoft.com/office/drawing/2018/hyperlinkcolor" val="tx"/>
                    </a:ext>
                  </a:extLst>
                </a:hlinkClick>
              </a:rPr>
              <a:t>See original of above</a:t>
            </a:r>
            <a:endParaRPr lang="en-US" dirty="0">
              <a:solidFill>
                <a:srgbClr val="FFC000"/>
              </a:solidFill>
            </a:endParaRPr>
          </a:p>
        </p:txBody>
      </p:sp>
    </p:spTree>
    <p:extLst>
      <p:ext uri="{BB962C8B-B14F-4D97-AF65-F5344CB8AC3E}">
        <p14:creationId xmlns:p14="http://schemas.microsoft.com/office/powerpoint/2010/main" val="3335539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DFD0A-CEC3-E245-AFC7-981257058903}"/>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Chagga Homes 3</a:t>
            </a:r>
            <a:endParaRPr lang="en-US" dirty="0"/>
          </a:p>
        </p:txBody>
      </p:sp>
      <p:pic>
        <p:nvPicPr>
          <p:cNvPr id="7" name="Picture 6">
            <a:extLst>
              <a:ext uri="{FF2B5EF4-FFF2-40B4-BE49-F238E27FC236}">
                <a16:creationId xmlns:a16="http://schemas.microsoft.com/office/drawing/2014/main" id="{FC607DDF-E7D4-E545-8986-D98C4C2A5AB1}"/>
              </a:ext>
            </a:extLst>
          </p:cNvPr>
          <p:cNvPicPr>
            <a:picLocks noChangeAspect="1"/>
          </p:cNvPicPr>
          <p:nvPr/>
        </p:nvPicPr>
        <p:blipFill>
          <a:blip r:embed="rId3"/>
          <a:stretch>
            <a:fillRect/>
          </a:stretch>
        </p:blipFill>
        <p:spPr>
          <a:xfrm>
            <a:off x="6096000" y="1164374"/>
            <a:ext cx="5975379" cy="4396977"/>
          </a:xfrm>
          <a:prstGeom prst="rect">
            <a:avLst/>
          </a:prstGeom>
        </p:spPr>
      </p:pic>
      <p:graphicFrame>
        <p:nvGraphicFramePr>
          <p:cNvPr id="2" name="Table 1">
            <a:extLst>
              <a:ext uri="{FF2B5EF4-FFF2-40B4-BE49-F238E27FC236}">
                <a16:creationId xmlns:a16="http://schemas.microsoft.com/office/drawing/2014/main" id="{8AB5448C-F0EC-9643-B509-88E6F6FD8C6F}"/>
              </a:ext>
            </a:extLst>
          </p:cNvPr>
          <p:cNvGraphicFramePr>
            <a:graphicFrameLocks noGrp="1"/>
          </p:cNvGraphicFramePr>
          <p:nvPr>
            <p:extLst>
              <p:ext uri="{D42A27DB-BD31-4B8C-83A1-F6EECF244321}">
                <p14:modId xmlns:p14="http://schemas.microsoft.com/office/powerpoint/2010/main" val="3827350678"/>
              </p:ext>
            </p:extLst>
          </p:nvPr>
        </p:nvGraphicFramePr>
        <p:xfrm>
          <a:off x="253583" y="296833"/>
          <a:ext cx="10515600" cy="1767840"/>
        </p:xfrm>
        <a:graphic>
          <a:graphicData uri="http://schemas.openxmlformats.org/drawingml/2006/table">
            <a:tbl>
              <a:tblPr/>
              <a:tblGrid>
                <a:gridCol w="10515600">
                  <a:extLst>
                    <a:ext uri="{9D8B030D-6E8A-4147-A177-3AD203B41FA5}">
                      <a16:colId xmlns:a16="http://schemas.microsoft.com/office/drawing/2014/main" val="2473342642"/>
                    </a:ext>
                  </a:extLst>
                </a:gridCol>
              </a:tblGrid>
              <a:tr h="0">
                <a:tc>
                  <a:txBody>
                    <a:bodyPr/>
                    <a:lstStyle/>
                    <a:p>
                      <a:r>
                        <a:rPr lang="en-GB" sz="2200" dirty="0">
                          <a:solidFill>
                            <a:srgbClr val="009600"/>
                          </a:solidFill>
                          <a:effectLst/>
                          <a:latin typeface="ARIAL" panose="020B0604020202020204" pitchFamily="34" charset="0"/>
                        </a:rPr>
                        <a:t>Base radius - decided by the </a:t>
                      </a:r>
                      <a:r>
                        <a:rPr lang="en-GB" sz="2200" b="1" dirty="0">
                          <a:solidFill>
                            <a:srgbClr val="009600"/>
                          </a:solidFill>
                          <a:effectLst/>
                          <a:latin typeface="ARIAL" panose="020B0604020202020204" pitchFamily="34" charset="0"/>
                        </a:rPr>
                        <a:t>laa </a:t>
                      </a:r>
                      <a:r>
                        <a:rPr lang="en-GB" sz="2200" dirty="0">
                          <a:solidFill>
                            <a:srgbClr val="009600"/>
                          </a:solidFill>
                          <a:effectLst/>
                          <a:latin typeface="ARIAL" panose="020B0604020202020204" pitchFamily="34" charset="0"/>
                        </a:rPr>
                        <a:t>of the tallest man</a:t>
                      </a:r>
                      <a:endParaRPr lang="en-GB" dirty="0">
                        <a:effectLst/>
                      </a:endParaRPr>
                    </a:p>
                    <a:p>
                      <a:r>
                        <a:rPr lang="en-GB" sz="2200" dirty="0">
                          <a:solidFill>
                            <a:srgbClr val="000000"/>
                          </a:solidFill>
                          <a:effectLst/>
                          <a:latin typeface="ARIAL" panose="020B0604020202020204" pitchFamily="34" charset="0"/>
                        </a:rPr>
                        <a:t>arms outstretched, the distance from one fingertip to the other</a:t>
                      </a:r>
                      <a:r>
                        <a:rPr lang="en-GB" sz="2200" dirty="0">
                          <a:solidFill>
                            <a:srgbClr val="009600"/>
                          </a:solidFill>
                          <a:effectLst/>
                          <a:latin typeface="ARIAL" panose="020B0604020202020204" pitchFamily="34" charset="0"/>
                        </a:rPr>
                        <a:t> </a:t>
                      </a:r>
                      <a:endParaRPr lang="en-GB" dirty="0">
                        <a:effectLst/>
                      </a:endParaRPr>
                    </a:p>
                    <a:p>
                      <a:endParaRPr lang="en-GB" sz="2200" dirty="0">
                        <a:solidFill>
                          <a:srgbClr val="009600"/>
                        </a:solidFill>
                        <a:effectLst/>
                        <a:latin typeface="ARIAL" panose="020B0604020202020204" pitchFamily="34" charset="0"/>
                      </a:endParaRPr>
                    </a:p>
                    <a:p>
                      <a:r>
                        <a:rPr lang="en-GB" sz="2200" dirty="0">
                          <a:solidFill>
                            <a:srgbClr val="009600"/>
                          </a:solidFill>
                          <a:effectLst/>
                          <a:latin typeface="ARIAL" panose="020B0604020202020204" pitchFamily="34" charset="0"/>
                        </a:rPr>
                        <a:t>Door height = </a:t>
                      </a:r>
                      <a:r>
                        <a:rPr lang="en-GB" sz="2200" dirty="0">
                          <a:solidFill>
                            <a:srgbClr val="000000"/>
                          </a:solidFill>
                          <a:effectLst/>
                          <a:latin typeface="ARIAL" panose="020B0604020202020204" pitchFamily="34" charset="0"/>
                        </a:rPr>
                        <a:t>one laa</a:t>
                      </a:r>
                      <a:endParaRPr lang="en-GB" dirty="0">
                        <a:effectLst/>
                      </a:endParaRPr>
                    </a:p>
                    <a:p>
                      <a:r>
                        <a:rPr lang="en-GB" sz="2200" dirty="0">
                          <a:solidFill>
                            <a:srgbClr val="009600"/>
                          </a:solidFill>
                          <a:effectLst/>
                          <a:latin typeface="ARIAL" panose="020B0604020202020204" pitchFamily="34" charset="0"/>
                        </a:rPr>
                        <a:t>Door width = </a:t>
                      </a:r>
                      <a:r>
                        <a:rPr lang="en-GB" sz="2200" dirty="0">
                          <a:solidFill>
                            <a:srgbClr val="000000"/>
                          </a:solidFill>
                          <a:effectLst/>
                          <a:latin typeface="ARIAL" panose="020B0604020202020204" pitchFamily="34" charset="0"/>
                        </a:rPr>
                        <a:t>head circumference of the man</a:t>
                      </a:r>
                      <a:endParaRPr lang="en-GB" dirty="0">
                        <a:effectLst/>
                      </a:endParaRPr>
                    </a:p>
                  </a:txBody>
                  <a:tcPr anchor="ctr">
                    <a:lnL>
                      <a:noFill/>
                    </a:lnL>
                    <a:lnR>
                      <a:noFill/>
                    </a:lnR>
                    <a:lnT>
                      <a:noFill/>
                    </a:lnT>
                    <a:lnB>
                      <a:noFill/>
                    </a:lnB>
                  </a:tcPr>
                </a:tc>
                <a:extLst>
                  <a:ext uri="{0D108BD9-81ED-4DB2-BD59-A6C34878D82A}">
                    <a16:rowId xmlns:a16="http://schemas.microsoft.com/office/drawing/2014/main" val="3099953141"/>
                  </a:ext>
                </a:extLst>
              </a:tr>
            </a:tbl>
          </a:graphicData>
        </a:graphic>
      </p:graphicFrame>
      <p:graphicFrame>
        <p:nvGraphicFramePr>
          <p:cNvPr id="3" name="Table 2">
            <a:extLst>
              <a:ext uri="{FF2B5EF4-FFF2-40B4-BE49-F238E27FC236}">
                <a16:creationId xmlns:a16="http://schemas.microsoft.com/office/drawing/2014/main" id="{7B8FDFEF-765B-744A-BBDD-70A99C4277CF}"/>
              </a:ext>
            </a:extLst>
          </p:cNvPr>
          <p:cNvGraphicFramePr>
            <a:graphicFrameLocks noGrp="1"/>
          </p:cNvGraphicFramePr>
          <p:nvPr>
            <p:extLst>
              <p:ext uri="{D42A27DB-BD31-4B8C-83A1-F6EECF244321}">
                <p14:modId xmlns:p14="http://schemas.microsoft.com/office/powerpoint/2010/main" val="1337139379"/>
              </p:ext>
            </p:extLst>
          </p:nvPr>
        </p:nvGraphicFramePr>
        <p:xfrm>
          <a:off x="253583" y="2446367"/>
          <a:ext cx="5052934" cy="4114800"/>
        </p:xfrm>
        <a:graphic>
          <a:graphicData uri="http://schemas.openxmlformats.org/drawingml/2006/table">
            <a:tbl>
              <a:tblPr/>
              <a:tblGrid>
                <a:gridCol w="5052934">
                  <a:extLst>
                    <a:ext uri="{9D8B030D-6E8A-4147-A177-3AD203B41FA5}">
                      <a16:colId xmlns:a16="http://schemas.microsoft.com/office/drawing/2014/main" val="1956466482"/>
                    </a:ext>
                  </a:extLst>
                </a:gridCol>
              </a:tblGrid>
              <a:tr h="0">
                <a:tc>
                  <a:txBody>
                    <a:bodyPr/>
                    <a:lstStyle/>
                    <a:p>
                      <a:r>
                        <a:rPr lang="en-GB" sz="2200" dirty="0">
                          <a:solidFill>
                            <a:srgbClr val="000000"/>
                          </a:solidFill>
                          <a:effectLst/>
                          <a:latin typeface="ARIAL" panose="020B0604020202020204" pitchFamily="34" charset="0"/>
                        </a:rPr>
                        <a:t>Questions</a:t>
                      </a:r>
                      <a:endParaRPr lang="en-GB" dirty="0">
                        <a:effectLst/>
                      </a:endParaRPr>
                    </a:p>
                    <a:p>
                      <a:r>
                        <a:rPr lang="en-GB" sz="2200" dirty="0">
                          <a:solidFill>
                            <a:srgbClr val="009600"/>
                          </a:solidFill>
                          <a:effectLst/>
                          <a:latin typeface="ARIAL" panose="020B0604020202020204" pitchFamily="34" charset="0"/>
                        </a:rPr>
                        <a:t>1. If the base radius was 2-3 laa, would you be able to fit one of these houses into the room you are in now?</a:t>
                      </a:r>
                      <a:endParaRPr lang="en-GB" dirty="0">
                        <a:effectLst/>
                      </a:endParaRPr>
                    </a:p>
                    <a:p>
                      <a:r>
                        <a:rPr lang="en-GB" sz="2200" dirty="0">
                          <a:solidFill>
                            <a:srgbClr val="000000"/>
                          </a:solidFill>
                          <a:effectLst/>
                          <a:latin typeface="ARIAL" panose="020B0604020202020204" pitchFamily="34" charset="0"/>
                        </a:rPr>
                        <a:t>2. Would you be able to fit through your own door without ducking or would you hit your head?</a:t>
                      </a:r>
                      <a:endParaRPr lang="en-GB" dirty="0">
                        <a:effectLst/>
                      </a:endParaRPr>
                    </a:p>
                    <a:p>
                      <a:r>
                        <a:rPr lang="en-GB" sz="2200" dirty="0">
                          <a:solidFill>
                            <a:srgbClr val="009600"/>
                          </a:solidFill>
                          <a:effectLst/>
                          <a:latin typeface="ARIAL" panose="020B0604020202020204" pitchFamily="34" charset="0"/>
                        </a:rPr>
                        <a:t>3. When this book was written (1973) many men would know their hat size (in inches). What is yours (in cm)?</a:t>
                      </a:r>
                      <a:endParaRPr lang="en-GB" dirty="0">
                        <a:effectLst/>
                      </a:endParaRPr>
                    </a:p>
                    <a:p>
                      <a:r>
                        <a:rPr lang="en-GB" sz="2200" dirty="0">
                          <a:solidFill>
                            <a:srgbClr val="000000"/>
                          </a:solidFill>
                          <a:effectLst/>
                          <a:latin typeface="ARIAL" panose="020B0604020202020204" pitchFamily="34" charset="0"/>
                        </a:rPr>
                        <a:t>4. Are you square, is your height the same as your laa?</a:t>
                      </a:r>
                      <a:endParaRPr lang="en-GB" dirty="0">
                        <a:effectLst/>
                      </a:endParaRPr>
                    </a:p>
                  </a:txBody>
                  <a:tcPr anchor="ctr">
                    <a:lnL>
                      <a:noFill/>
                    </a:lnL>
                    <a:lnR>
                      <a:noFill/>
                    </a:lnR>
                    <a:lnT>
                      <a:noFill/>
                    </a:lnT>
                    <a:lnB>
                      <a:noFill/>
                    </a:lnB>
                  </a:tcPr>
                </a:tc>
                <a:extLst>
                  <a:ext uri="{0D108BD9-81ED-4DB2-BD59-A6C34878D82A}">
                    <a16:rowId xmlns:a16="http://schemas.microsoft.com/office/drawing/2014/main" val="2657082417"/>
                  </a:ext>
                </a:extLst>
              </a:tr>
            </a:tbl>
          </a:graphicData>
        </a:graphic>
      </p:graphicFrame>
    </p:spTree>
    <p:extLst>
      <p:ext uri="{BB962C8B-B14F-4D97-AF65-F5344CB8AC3E}">
        <p14:creationId xmlns:p14="http://schemas.microsoft.com/office/powerpoint/2010/main" val="347088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DFD0A-CEC3-E245-AFC7-981257058903}"/>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Chagga Homes 4</a:t>
            </a:r>
            <a:endParaRPr lang="en-US" dirty="0"/>
          </a:p>
        </p:txBody>
      </p:sp>
      <p:pic>
        <p:nvPicPr>
          <p:cNvPr id="3" name="Picture 2">
            <a:extLst>
              <a:ext uri="{FF2B5EF4-FFF2-40B4-BE49-F238E27FC236}">
                <a16:creationId xmlns:a16="http://schemas.microsoft.com/office/drawing/2014/main" id="{B54D8E3C-D022-474C-98AD-8908626B3277}"/>
              </a:ext>
            </a:extLst>
          </p:cNvPr>
          <p:cNvPicPr>
            <a:picLocks noChangeAspect="1"/>
          </p:cNvPicPr>
          <p:nvPr/>
        </p:nvPicPr>
        <p:blipFill rotWithShape="1">
          <a:blip r:embed="rId3"/>
          <a:srcRect t="2684" b="7247"/>
          <a:stretch/>
        </p:blipFill>
        <p:spPr>
          <a:xfrm>
            <a:off x="6590363" y="284762"/>
            <a:ext cx="3238500" cy="4586990"/>
          </a:xfrm>
          <a:prstGeom prst="rect">
            <a:avLst/>
          </a:prstGeom>
        </p:spPr>
      </p:pic>
      <p:pic>
        <p:nvPicPr>
          <p:cNvPr id="6" name="Picture 5">
            <a:extLst>
              <a:ext uri="{FF2B5EF4-FFF2-40B4-BE49-F238E27FC236}">
                <a16:creationId xmlns:a16="http://schemas.microsoft.com/office/drawing/2014/main" id="{91F75797-F3D1-9D41-8368-5C8323CAC56A}"/>
              </a:ext>
            </a:extLst>
          </p:cNvPr>
          <p:cNvPicPr>
            <a:picLocks noChangeAspect="1"/>
          </p:cNvPicPr>
          <p:nvPr/>
        </p:nvPicPr>
        <p:blipFill>
          <a:blip r:embed="rId4"/>
          <a:stretch>
            <a:fillRect/>
          </a:stretch>
        </p:blipFill>
        <p:spPr>
          <a:xfrm>
            <a:off x="202055" y="284762"/>
            <a:ext cx="3543300" cy="5092700"/>
          </a:xfrm>
          <a:prstGeom prst="rect">
            <a:avLst/>
          </a:prstGeom>
        </p:spPr>
      </p:pic>
      <p:graphicFrame>
        <p:nvGraphicFramePr>
          <p:cNvPr id="7" name="Table 6">
            <a:extLst>
              <a:ext uri="{FF2B5EF4-FFF2-40B4-BE49-F238E27FC236}">
                <a16:creationId xmlns:a16="http://schemas.microsoft.com/office/drawing/2014/main" id="{FFE3C437-CBD4-0B4D-A6A8-95E8376F2DCA}"/>
              </a:ext>
            </a:extLst>
          </p:cNvPr>
          <p:cNvGraphicFramePr>
            <a:graphicFrameLocks noGrp="1"/>
          </p:cNvGraphicFramePr>
          <p:nvPr>
            <p:extLst>
              <p:ext uri="{D42A27DB-BD31-4B8C-83A1-F6EECF244321}">
                <p14:modId xmlns:p14="http://schemas.microsoft.com/office/powerpoint/2010/main" val="316717007"/>
              </p:ext>
            </p:extLst>
          </p:nvPr>
        </p:nvGraphicFramePr>
        <p:xfrm>
          <a:off x="202055" y="5377462"/>
          <a:ext cx="5257800" cy="883920"/>
        </p:xfrm>
        <a:graphic>
          <a:graphicData uri="http://schemas.openxmlformats.org/drawingml/2006/table">
            <a:tbl>
              <a:tblPr/>
              <a:tblGrid>
                <a:gridCol w="5257800">
                  <a:extLst>
                    <a:ext uri="{9D8B030D-6E8A-4147-A177-3AD203B41FA5}">
                      <a16:colId xmlns:a16="http://schemas.microsoft.com/office/drawing/2014/main" val="1263586396"/>
                    </a:ext>
                  </a:extLst>
                </a:gridCol>
              </a:tblGrid>
              <a:tr h="0">
                <a:tc>
                  <a:txBody>
                    <a:bodyPr/>
                    <a:lstStyle/>
                    <a:p>
                      <a:r>
                        <a:rPr lang="en-GB" sz="2600" dirty="0">
                          <a:solidFill>
                            <a:srgbClr val="008000"/>
                          </a:solidFill>
                          <a:effectLst/>
                          <a:latin typeface="ARIAL" panose="020B0604020202020204" pitchFamily="34" charset="0"/>
                        </a:rPr>
                        <a:t>The above is original edition of 1973 and a page is shown here: </a:t>
                      </a:r>
                      <a:endParaRPr lang="en-GB" dirty="0">
                        <a:solidFill>
                          <a:srgbClr val="008000"/>
                        </a:solidFill>
                        <a:effectLst/>
                      </a:endParaRPr>
                    </a:p>
                  </a:txBody>
                  <a:tcPr anchor="ctr">
                    <a:lnL>
                      <a:noFill/>
                    </a:lnL>
                    <a:lnR>
                      <a:noFill/>
                    </a:lnR>
                    <a:lnT>
                      <a:noFill/>
                    </a:lnT>
                    <a:lnB>
                      <a:noFill/>
                    </a:lnB>
                  </a:tcPr>
                </a:tc>
                <a:extLst>
                  <a:ext uri="{0D108BD9-81ED-4DB2-BD59-A6C34878D82A}">
                    <a16:rowId xmlns:a16="http://schemas.microsoft.com/office/drawing/2014/main" val="2858550825"/>
                  </a:ext>
                </a:extLst>
              </a:tr>
            </a:tbl>
          </a:graphicData>
        </a:graphic>
      </p:graphicFrame>
      <p:graphicFrame>
        <p:nvGraphicFramePr>
          <p:cNvPr id="8" name="Table 7">
            <a:extLst>
              <a:ext uri="{FF2B5EF4-FFF2-40B4-BE49-F238E27FC236}">
                <a16:creationId xmlns:a16="http://schemas.microsoft.com/office/drawing/2014/main" id="{2858F708-4014-6A4E-A07E-CCD5258BD0E0}"/>
              </a:ext>
            </a:extLst>
          </p:cNvPr>
          <p:cNvGraphicFramePr>
            <a:graphicFrameLocks noGrp="1"/>
          </p:cNvGraphicFramePr>
          <p:nvPr>
            <p:extLst>
              <p:ext uri="{D42A27DB-BD31-4B8C-83A1-F6EECF244321}">
                <p14:modId xmlns:p14="http://schemas.microsoft.com/office/powerpoint/2010/main" val="627299836"/>
              </p:ext>
            </p:extLst>
          </p:nvPr>
        </p:nvGraphicFramePr>
        <p:xfrm>
          <a:off x="4144468" y="42463"/>
          <a:ext cx="8047532" cy="3139440"/>
        </p:xfrm>
        <a:graphic>
          <a:graphicData uri="http://schemas.openxmlformats.org/drawingml/2006/table">
            <a:tbl>
              <a:tblPr/>
              <a:tblGrid>
                <a:gridCol w="8047532">
                  <a:extLst>
                    <a:ext uri="{9D8B030D-6E8A-4147-A177-3AD203B41FA5}">
                      <a16:colId xmlns:a16="http://schemas.microsoft.com/office/drawing/2014/main" val="3705018006"/>
                    </a:ext>
                  </a:extLst>
                </a:gridCol>
              </a:tblGrid>
              <a:tr h="0">
                <a:tc>
                  <a:txBody>
                    <a:bodyPr/>
                    <a:lstStyle/>
                    <a:p>
                      <a:r>
                        <a:rPr lang="en-GB" sz="2000" dirty="0">
                          <a:effectLst/>
                          <a:highlight>
                            <a:srgbClr val="FFFF00"/>
                          </a:highlight>
                          <a:latin typeface="ARIAL" panose="020B0604020202020204" pitchFamily="34" charset="0"/>
                        </a:rPr>
                        <a:t>When a Chagga built his traditional beehive-shaped house on the </a:t>
                      </a:r>
                      <a:r>
                        <a:rPr lang="en-GB" sz="2000" dirty="0">
                          <a:solidFill>
                            <a:srgbClr val="000000"/>
                          </a:solidFill>
                          <a:effectLst/>
                          <a:highlight>
                            <a:srgbClr val="FFFF00"/>
                          </a:highlight>
                          <a:latin typeface="ARIAL" panose="020B0604020202020204" pitchFamily="34" charset="0"/>
                        </a:rPr>
                        <a:t>fertile</a:t>
                      </a:r>
                      <a:r>
                        <a:rPr lang="en-GB" sz="2000" dirty="0">
                          <a:effectLst/>
                          <a:highlight>
                            <a:srgbClr val="FFFF00"/>
                          </a:highlight>
                          <a:latin typeface="ARIAL" panose="020B0604020202020204" pitchFamily="34" charset="0"/>
                        </a:rPr>
                        <a:t> slope of Mount Kilimanjaro, he called upon the tallest man he knew. His neighbour would lie flat upon the site of the prospective home, with his arms outstretched. The span from </a:t>
                      </a:r>
                      <a:r>
                        <a:rPr lang="en-GB" sz="2000" dirty="0">
                          <a:solidFill>
                            <a:srgbClr val="000000"/>
                          </a:solidFill>
                          <a:effectLst/>
                          <a:highlight>
                            <a:srgbClr val="FFFF00"/>
                          </a:highlight>
                          <a:latin typeface="ARIAL" panose="020B0604020202020204" pitchFamily="34" charset="0"/>
                        </a:rPr>
                        <a:t>the</a:t>
                      </a:r>
                      <a:r>
                        <a:rPr lang="en-GB" sz="2000" dirty="0">
                          <a:effectLst/>
                          <a:highlight>
                            <a:srgbClr val="FFFF00"/>
                          </a:highlight>
                          <a:latin typeface="ARIAL" panose="020B0604020202020204" pitchFamily="34" charset="0"/>
                        </a:rPr>
                        <a:t> </a:t>
                      </a:r>
                      <a:r>
                        <a:rPr lang="en-GB" sz="2000" dirty="0">
                          <a:solidFill>
                            <a:srgbClr val="000000"/>
                          </a:solidFill>
                          <a:effectLst/>
                          <a:highlight>
                            <a:srgbClr val="FFFF00"/>
                          </a:highlight>
                          <a:latin typeface="ARIAL" panose="020B0604020202020204" pitchFamily="34" charset="0"/>
                        </a:rPr>
                        <a:t>fingertips</a:t>
                      </a:r>
                      <a:r>
                        <a:rPr lang="en-GB" sz="2000" dirty="0">
                          <a:effectLst/>
                          <a:highlight>
                            <a:srgbClr val="FFFF00"/>
                          </a:highlight>
                          <a:latin typeface="ARIAL" panose="020B0604020202020204" pitchFamily="34" charset="0"/>
                        </a:rPr>
                        <a:t> of one hand to those of the other is called a </a:t>
                      </a:r>
                      <a:r>
                        <a:rPr lang="en-GB" sz="2000" i="1" dirty="0">
                          <a:effectLst/>
                          <a:highlight>
                            <a:srgbClr val="FFFF00"/>
                          </a:highlight>
                          <a:latin typeface="ARIAL" panose="020B0604020202020204" pitchFamily="34" charset="0"/>
                        </a:rPr>
                        <a:t>laa</a:t>
                      </a:r>
                      <a:r>
                        <a:rPr lang="en-GB" sz="2000" dirty="0">
                          <a:effectLst/>
                          <a:highlight>
                            <a:srgbClr val="FFFF00"/>
                          </a:highlight>
                          <a:latin typeface="ARIAL" panose="020B0604020202020204" pitchFamily="34" charset="0"/>
                        </a:rPr>
                        <a:t>. To mark off the circumference, the builder tied a hoe to a rope of length equal to the desired radius, two to three laa. The rope was attached to a peg, and as he walked around this peg, he drew a circle with his hoe. The door height was equal to the span of the man's arms; its width was the circumference of his head, measured by a string.</a:t>
                      </a:r>
                      <a:endParaRPr lang="en-GB" sz="2000" dirty="0">
                        <a:effectLst/>
                        <a:highlight>
                          <a:srgbClr val="FFFF00"/>
                        </a:highlight>
                      </a:endParaRPr>
                    </a:p>
                  </a:txBody>
                  <a:tcPr anchor="ctr">
                    <a:lnL>
                      <a:noFill/>
                    </a:lnL>
                    <a:lnR>
                      <a:noFill/>
                    </a:lnR>
                    <a:lnT>
                      <a:noFill/>
                    </a:lnT>
                    <a:lnB>
                      <a:noFill/>
                    </a:lnB>
                    <a:solidFill>
                      <a:srgbClr val="FFFF00"/>
                    </a:solidFill>
                  </a:tcPr>
                </a:tc>
                <a:extLst>
                  <a:ext uri="{0D108BD9-81ED-4DB2-BD59-A6C34878D82A}">
                    <a16:rowId xmlns:a16="http://schemas.microsoft.com/office/drawing/2014/main" val="703834308"/>
                  </a:ext>
                </a:extLst>
              </a:tr>
            </a:tbl>
          </a:graphicData>
        </a:graphic>
      </p:graphicFrame>
      <p:sp>
        <p:nvSpPr>
          <p:cNvPr id="9" name="Rectangle 8">
            <a:extLst>
              <a:ext uri="{FF2B5EF4-FFF2-40B4-BE49-F238E27FC236}">
                <a16:creationId xmlns:a16="http://schemas.microsoft.com/office/drawing/2014/main" id="{FEB76336-BA01-BD4A-844E-CF2CD8D9A64C}"/>
              </a:ext>
            </a:extLst>
          </p:cNvPr>
          <p:cNvSpPr/>
          <p:nvPr/>
        </p:nvSpPr>
        <p:spPr>
          <a:xfrm>
            <a:off x="6096000" y="3686869"/>
            <a:ext cx="6096000" cy="2554545"/>
          </a:xfrm>
          <a:prstGeom prst="rect">
            <a:avLst/>
          </a:prstGeom>
          <a:solidFill>
            <a:srgbClr val="FFFF00"/>
          </a:solidFill>
        </p:spPr>
        <p:txBody>
          <a:bodyPr>
            <a:spAutoFit/>
          </a:bodyPr>
          <a:lstStyle/>
          <a:p>
            <a:r>
              <a:rPr lang="en-GB" sz="2000" dirty="0">
                <a:latin typeface="ARIAL" panose="020B0604020202020204" pitchFamily="34" charset="0"/>
              </a:rPr>
              <a:t>Today (i.e. 1973) the Chagga people, prosperous form the proceeds of their coffee cultivation, build roomy oblong houses. But the traditional beehive shape is preserved in the immense entrance hall to the Kibo Art Gallery supported in the centre by a massive tree trunk. In a sedentary agricultural society, the round house often takes the form of a cylindrical structure topped by a cone-shaped roof.</a:t>
            </a:r>
            <a:endParaRPr lang="en-GB" sz="2000" b="0" i="0" dirty="0">
              <a:effectLst/>
              <a:latin typeface="MS Shell Dlg 2"/>
            </a:endParaRPr>
          </a:p>
        </p:txBody>
      </p:sp>
    </p:spTree>
    <p:extLst>
      <p:ext uri="{BB962C8B-B14F-4D97-AF65-F5344CB8AC3E}">
        <p14:creationId xmlns:p14="http://schemas.microsoft.com/office/powerpoint/2010/main" val="360967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DFD0A-CEC3-E245-AFC7-981257058903}"/>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The Chagga now</a:t>
            </a:r>
            <a:endParaRPr lang="en-US" dirty="0"/>
          </a:p>
        </p:txBody>
      </p:sp>
      <p:pic>
        <p:nvPicPr>
          <p:cNvPr id="4" name="Picture 3">
            <a:extLst>
              <a:ext uri="{FF2B5EF4-FFF2-40B4-BE49-F238E27FC236}">
                <a16:creationId xmlns:a16="http://schemas.microsoft.com/office/drawing/2014/main" id="{A6FB1627-91C1-6C4D-ABA3-D3A141C92577}"/>
              </a:ext>
            </a:extLst>
          </p:cNvPr>
          <p:cNvPicPr>
            <a:picLocks noChangeAspect="1"/>
          </p:cNvPicPr>
          <p:nvPr/>
        </p:nvPicPr>
        <p:blipFill>
          <a:blip r:embed="rId3"/>
          <a:stretch>
            <a:fillRect/>
          </a:stretch>
        </p:blipFill>
        <p:spPr>
          <a:xfrm>
            <a:off x="364987" y="251397"/>
            <a:ext cx="4603728" cy="3311714"/>
          </a:xfrm>
          <a:prstGeom prst="rect">
            <a:avLst/>
          </a:prstGeom>
        </p:spPr>
      </p:pic>
      <p:pic>
        <p:nvPicPr>
          <p:cNvPr id="5" name="Picture 4">
            <a:extLst>
              <a:ext uri="{FF2B5EF4-FFF2-40B4-BE49-F238E27FC236}">
                <a16:creationId xmlns:a16="http://schemas.microsoft.com/office/drawing/2014/main" id="{A7AA7AF9-C42D-8047-BEB0-7BB3C6207EDE}"/>
              </a:ext>
            </a:extLst>
          </p:cNvPr>
          <p:cNvPicPr>
            <a:picLocks noChangeAspect="1"/>
          </p:cNvPicPr>
          <p:nvPr/>
        </p:nvPicPr>
        <p:blipFill>
          <a:blip r:embed="rId4"/>
          <a:stretch>
            <a:fillRect/>
          </a:stretch>
        </p:blipFill>
        <p:spPr>
          <a:xfrm>
            <a:off x="7486548" y="251397"/>
            <a:ext cx="4205829" cy="2977578"/>
          </a:xfrm>
          <a:prstGeom prst="rect">
            <a:avLst/>
          </a:prstGeom>
        </p:spPr>
      </p:pic>
      <p:pic>
        <p:nvPicPr>
          <p:cNvPr id="6" name="Picture 5">
            <a:extLst>
              <a:ext uri="{FF2B5EF4-FFF2-40B4-BE49-F238E27FC236}">
                <a16:creationId xmlns:a16="http://schemas.microsoft.com/office/drawing/2014/main" id="{9D155E76-AE07-AA48-991B-773C0FD73EC1}"/>
              </a:ext>
            </a:extLst>
          </p:cNvPr>
          <p:cNvPicPr>
            <a:picLocks noChangeAspect="1"/>
          </p:cNvPicPr>
          <p:nvPr/>
        </p:nvPicPr>
        <p:blipFill>
          <a:blip r:embed="rId5"/>
          <a:stretch>
            <a:fillRect/>
          </a:stretch>
        </p:blipFill>
        <p:spPr>
          <a:xfrm>
            <a:off x="7486548" y="3228975"/>
            <a:ext cx="4205829" cy="2954338"/>
          </a:xfrm>
          <a:prstGeom prst="rect">
            <a:avLst/>
          </a:prstGeom>
        </p:spPr>
      </p:pic>
      <p:graphicFrame>
        <p:nvGraphicFramePr>
          <p:cNvPr id="8" name="Table 7">
            <a:extLst>
              <a:ext uri="{FF2B5EF4-FFF2-40B4-BE49-F238E27FC236}">
                <a16:creationId xmlns:a16="http://schemas.microsoft.com/office/drawing/2014/main" id="{350A6D7E-2DC1-1F48-8953-C98C08FD5B00}"/>
              </a:ext>
            </a:extLst>
          </p:cNvPr>
          <p:cNvGraphicFramePr>
            <a:graphicFrameLocks noGrp="1"/>
          </p:cNvGraphicFramePr>
          <p:nvPr>
            <p:extLst>
              <p:ext uri="{D42A27DB-BD31-4B8C-83A1-F6EECF244321}">
                <p14:modId xmlns:p14="http://schemas.microsoft.com/office/powerpoint/2010/main" val="1700353120"/>
              </p:ext>
            </p:extLst>
          </p:nvPr>
        </p:nvGraphicFramePr>
        <p:xfrm>
          <a:off x="497541" y="3875946"/>
          <a:ext cx="5737004" cy="2286000"/>
        </p:xfrm>
        <a:graphic>
          <a:graphicData uri="http://schemas.openxmlformats.org/drawingml/2006/table">
            <a:tbl>
              <a:tblPr/>
              <a:tblGrid>
                <a:gridCol w="5737004">
                  <a:extLst>
                    <a:ext uri="{9D8B030D-6E8A-4147-A177-3AD203B41FA5}">
                      <a16:colId xmlns:a16="http://schemas.microsoft.com/office/drawing/2014/main" val="2957150342"/>
                    </a:ext>
                  </a:extLst>
                </a:gridCol>
              </a:tblGrid>
              <a:tr h="0">
                <a:tc>
                  <a:txBody>
                    <a:bodyPr/>
                    <a:lstStyle/>
                    <a:p>
                      <a:r>
                        <a:rPr lang="en-GB" b="0" dirty="0">
                          <a:solidFill>
                            <a:srgbClr val="009600"/>
                          </a:solidFill>
                          <a:effectLst/>
                          <a:latin typeface="Tahoma" panose="020B0604030504040204" pitchFamily="34" charset="0"/>
                        </a:rPr>
                        <a:t>On the southern slopes of Mt. Kilimanjaro, Africa's highest mountain, live the Chagga people, also called Chaga, Waschagga, Jagga, or Dschagga.</a:t>
                      </a:r>
                    </a:p>
                    <a:p>
                      <a:r>
                        <a:rPr lang="en-GB" b="0" dirty="0">
                          <a:solidFill>
                            <a:srgbClr val="009600"/>
                          </a:solidFill>
                          <a:effectLst/>
                          <a:latin typeface="Tahoma" panose="020B0604030504040204" pitchFamily="34" charset="0"/>
                        </a:rPr>
                        <a:t>Administratively, the area lies in the Kilimanjaro region in northern Tanzania, south of the border with Kenya. The region is further divided into three districts - Hai to the west, Rombo to the east, and Vunjo in the centre.</a:t>
                      </a:r>
                      <a:endParaRPr lang="en-GB" dirty="0">
                        <a:effectLst/>
                      </a:endParaRPr>
                    </a:p>
                  </a:txBody>
                  <a:tcPr anchor="ctr">
                    <a:lnL>
                      <a:noFill/>
                    </a:lnL>
                    <a:lnR>
                      <a:noFill/>
                    </a:lnR>
                    <a:lnT>
                      <a:noFill/>
                    </a:lnT>
                    <a:lnB>
                      <a:noFill/>
                    </a:lnB>
                  </a:tcPr>
                </a:tc>
                <a:extLst>
                  <a:ext uri="{0D108BD9-81ED-4DB2-BD59-A6C34878D82A}">
                    <a16:rowId xmlns:a16="http://schemas.microsoft.com/office/drawing/2014/main" val="3877567928"/>
                  </a:ext>
                </a:extLst>
              </a:tr>
            </a:tbl>
          </a:graphicData>
        </a:graphic>
      </p:graphicFrame>
      <p:sp>
        <p:nvSpPr>
          <p:cNvPr id="9" name="Rectangle 8">
            <a:extLst>
              <a:ext uri="{FF2B5EF4-FFF2-40B4-BE49-F238E27FC236}">
                <a16:creationId xmlns:a16="http://schemas.microsoft.com/office/drawing/2014/main" id="{44139CC3-D168-844D-ABEE-57CDD3CF34D7}"/>
              </a:ext>
            </a:extLst>
          </p:cNvPr>
          <p:cNvSpPr/>
          <p:nvPr/>
        </p:nvSpPr>
        <p:spPr>
          <a:xfrm>
            <a:off x="497540" y="20564"/>
            <a:ext cx="6285645" cy="276999"/>
          </a:xfrm>
          <a:prstGeom prst="rect">
            <a:avLst/>
          </a:prstGeom>
        </p:spPr>
        <p:txBody>
          <a:bodyPr wrap="square">
            <a:spAutoFit/>
          </a:bodyPr>
          <a:lstStyle/>
          <a:p>
            <a:r>
              <a:rPr lang="en-GB" sz="1200" dirty="0">
                <a:solidFill>
                  <a:srgbClr val="F89746"/>
                </a:solidFill>
                <a:latin typeface="Tahoma" panose="020B0604030504040204" pitchFamily="34" charset="0"/>
                <a:hlinkClick r:id="rId6">
                  <a:extLst>
                    <a:ext uri="{A12FA001-AC4F-418D-AE19-62706E023703}">
                      <ahyp:hlinkClr xmlns:ahyp="http://schemas.microsoft.com/office/drawing/2018/hyperlinkcolor" val="tx"/>
                    </a:ext>
                  </a:extLst>
                </a:hlinkClick>
              </a:rPr>
              <a:t>http://www.climbmountkilimanjaro.com/about-the-mountain/the-chagga/chagga-origins/</a:t>
            </a:r>
            <a:endParaRPr lang="en-GB" sz="1200" dirty="0">
              <a:solidFill>
                <a:srgbClr val="F89746"/>
              </a:solidFill>
              <a:latin typeface="Tahoma" panose="020B0604030504040204" pitchFamily="34" charset="0"/>
            </a:endParaRPr>
          </a:p>
        </p:txBody>
      </p:sp>
      <p:sp>
        <p:nvSpPr>
          <p:cNvPr id="10" name="Rectangle 9">
            <a:extLst>
              <a:ext uri="{FF2B5EF4-FFF2-40B4-BE49-F238E27FC236}">
                <a16:creationId xmlns:a16="http://schemas.microsoft.com/office/drawing/2014/main" id="{42A5890B-CCB2-8B48-B75C-8EB76FFCE1BF}"/>
              </a:ext>
            </a:extLst>
          </p:cNvPr>
          <p:cNvSpPr/>
          <p:nvPr/>
        </p:nvSpPr>
        <p:spPr>
          <a:xfrm>
            <a:off x="138545" y="6279140"/>
            <a:ext cx="4205829" cy="461665"/>
          </a:xfrm>
          <a:prstGeom prst="rect">
            <a:avLst/>
          </a:prstGeom>
        </p:spPr>
        <p:txBody>
          <a:bodyPr wrap="square">
            <a:spAutoFit/>
          </a:bodyPr>
          <a:lstStyle/>
          <a:p>
            <a:r>
              <a:rPr lang="en-US" sz="1200" dirty="0">
                <a:solidFill>
                  <a:srgbClr val="F89746"/>
                </a:solidFill>
                <a:latin typeface="Tahoma" panose="020B060403050404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http://www.climbmountkilimanjaro.com/about-the-mountain/the-chagga/social-structure-and-village-life/</a:t>
            </a:r>
            <a:endParaRPr lang="en-US" sz="1200" dirty="0">
              <a:solidFill>
                <a:srgbClr val="F89746"/>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6AC652BC-992F-7849-9C56-C554EF538144}"/>
              </a:ext>
            </a:extLst>
          </p:cNvPr>
          <p:cNvSpPr txBox="1"/>
          <p:nvPr/>
        </p:nvSpPr>
        <p:spPr>
          <a:xfrm>
            <a:off x="4902612" y="6167549"/>
            <a:ext cx="3009207" cy="646331"/>
          </a:xfrm>
          <a:prstGeom prst="rect">
            <a:avLst/>
          </a:prstGeom>
          <a:noFill/>
        </p:spPr>
        <p:txBody>
          <a:bodyPr wrap="square" rtlCol="0">
            <a:spAutoFit/>
          </a:bodyPr>
          <a:lstStyle/>
          <a:p>
            <a:r>
              <a:rPr lang="en-US" sz="1200" dirty="0">
                <a:solidFill>
                  <a:srgbClr val="F89746"/>
                </a:solidFill>
                <a:hlinkClick r:id="rId8">
                  <a:extLst>
                    <a:ext uri="{A12FA001-AC4F-418D-AE19-62706E023703}">
                      <ahyp:hlinkClr xmlns:ahyp="http://schemas.microsoft.com/office/drawing/2018/hyperlinkcolor" val="tx"/>
                    </a:ext>
                  </a:extLst>
                </a:hlinkClick>
              </a:rPr>
              <a:t>https://www.climbmountkilimanjaro.com/about-the-mountain/the-chagga/chagga-origins/</a:t>
            </a:r>
            <a:endParaRPr lang="en-US" sz="1200" dirty="0">
              <a:solidFill>
                <a:srgbClr val="F89746"/>
              </a:solidFill>
            </a:endParaRPr>
          </a:p>
        </p:txBody>
      </p:sp>
    </p:spTree>
    <p:extLst>
      <p:ext uri="{BB962C8B-B14F-4D97-AF65-F5344CB8AC3E}">
        <p14:creationId xmlns:p14="http://schemas.microsoft.com/office/powerpoint/2010/main" val="2442850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DFD0A-CEC3-E245-AFC7-981257058903}"/>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People Doors</a:t>
            </a:r>
            <a:endParaRPr lang="en-US" dirty="0"/>
          </a:p>
        </p:txBody>
      </p:sp>
      <p:graphicFrame>
        <p:nvGraphicFramePr>
          <p:cNvPr id="5" name="Table 4">
            <a:extLst>
              <a:ext uri="{FF2B5EF4-FFF2-40B4-BE49-F238E27FC236}">
                <a16:creationId xmlns:a16="http://schemas.microsoft.com/office/drawing/2014/main" id="{7ADC64FE-2B24-7E45-9AFE-04D18431E921}"/>
              </a:ext>
            </a:extLst>
          </p:cNvPr>
          <p:cNvGraphicFramePr>
            <a:graphicFrameLocks noGrp="1"/>
          </p:cNvGraphicFramePr>
          <p:nvPr>
            <p:extLst>
              <p:ext uri="{D42A27DB-BD31-4B8C-83A1-F6EECF244321}">
                <p14:modId xmlns:p14="http://schemas.microsoft.com/office/powerpoint/2010/main" val="4155353667"/>
              </p:ext>
            </p:extLst>
          </p:nvPr>
        </p:nvGraphicFramePr>
        <p:xfrm>
          <a:off x="41671" y="132669"/>
          <a:ext cx="4130279" cy="1554480"/>
        </p:xfrm>
        <a:graphic>
          <a:graphicData uri="http://schemas.openxmlformats.org/drawingml/2006/table">
            <a:tbl>
              <a:tblPr/>
              <a:tblGrid>
                <a:gridCol w="4130279">
                  <a:extLst>
                    <a:ext uri="{9D8B030D-6E8A-4147-A177-3AD203B41FA5}">
                      <a16:colId xmlns:a16="http://schemas.microsoft.com/office/drawing/2014/main" val="4056866399"/>
                    </a:ext>
                  </a:extLst>
                </a:gridCol>
              </a:tblGrid>
              <a:tr h="0">
                <a:tc>
                  <a:txBody>
                    <a:bodyPr/>
                    <a:lstStyle/>
                    <a:p>
                      <a:r>
                        <a:rPr lang="en-GB" sz="2400" dirty="0">
                          <a:solidFill>
                            <a:srgbClr val="009600"/>
                          </a:solidFill>
                          <a:effectLst/>
                          <a:latin typeface="ARIAL" panose="020B0604020202020204" pitchFamily="34" charset="0"/>
                        </a:rPr>
                        <a:t>Collect your measurements: </a:t>
                      </a:r>
                    </a:p>
                    <a:p>
                      <a:pPr lvl="1"/>
                      <a:r>
                        <a:rPr lang="en-GB" sz="2400" dirty="0">
                          <a:solidFill>
                            <a:srgbClr val="009600"/>
                          </a:solidFill>
                          <a:effectLst/>
                          <a:latin typeface="ARIAL" panose="020B0604020202020204" pitchFamily="34" charset="0"/>
                        </a:rPr>
                        <a:t>Laa</a:t>
                      </a:r>
                      <a:endParaRPr lang="en-GB" dirty="0">
                        <a:effectLst/>
                      </a:endParaRPr>
                    </a:p>
                    <a:p>
                      <a:pPr lvl="1"/>
                      <a:r>
                        <a:rPr lang="en-GB" sz="2400" dirty="0">
                          <a:solidFill>
                            <a:srgbClr val="009600"/>
                          </a:solidFill>
                          <a:effectLst/>
                          <a:latin typeface="ARIAL" panose="020B0604020202020204" pitchFamily="34" charset="0"/>
                        </a:rPr>
                        <a:t>Height</a:t>
                      </a:r>
                      <a:endParaRPr lang="en-GB" dirty="0">
                        <a:effectLst/>
                      </a:endParaRPr>
                    </a:p>
                    <a:p>
                      <a:pPr lvl="1"/>
                      <a:r>
                        <a:rPr lang="en-GB" sz="2400" dirty="0">
                          <a:solidFill>
                            <a:srgbClr val="009600"/>
                          </a:solidFill>
                          <a:effectLst/>
                          <a:latin typeface="ARIAL" panose="020B0604020202020204" pitchFamily="34" charset="0"/>
                        </a:rPr>
                        <a:t>Head circumference</a:t>
                      </a:r>
                      <a:endParaRPr lang="en-GB" dirty="0">
                        <a:effectLst/>
                      </a:endParaRPr>
                    </a:p>
                  </a:txBody>
                  <a:tcPr anchor="ctr">
                    <a:lnL>
                      <a:noFill/>
                    </a:lnL>
                    <a:lnR>
                      <a:noFill/>
                    </a:lnR>
                    <a:lnT>
                      <a:noFill/>
                    </a:lnT>
                    <a:lnB>
                      <a:noFill/>
                    </a:lnB>
                  </a:tcPr>
                </a:tc>
                <a:extLst>
                  <a:ext uri="{0D108BD9-81ED-4DB2-BD59-A6C34878D82A}">
                    <a16:rowId xmlns:a16="http://schemas.microsoft.com/office/drawing/2014/main" val="845854461"/>
                  </a:ext>
                </a:extLst>
              </a:tr>
            </a:tbl>
          </a:graphicData>
        </a:graphic>
      </p:graphicFrame>
      <p:pic>
        <p:nvPicPr>
          <p:cNvPr id="16" name="Picture 15">
            <a:extLst>
              <a:ext uri="{FF2B5EF4-FFF2-40B4-BE49-F238E27FC236}">
                <a16:creationId xmlns:a16="http://schemas.microsoft.com/office/drawing/2014/main" id="{C39EAAA7-17B9-BD46-ACF4-9181483732C2}"/>
              </a:ext>
            </a:extLst>
          </p:cNvPr>
          <p:cNvPicPr>
            <a:picLocks noChangeAspect="1"/>
          </p:cNvPicPr>
          <p:nvPr/>
        </p:nvPicPr>
        <p:blipFill>
          <a:blip r:embed="rId3"/>
          <a:stretch>
            <a:fillRect/>
          </a:stretch>
        </p:blipFill>
        <p:spPr>
          <a:xfrm>
            <a:off x="497541" y="623575"/>
            <a:ext cx="3487196" cy="5756262"/>
          </a:xfrm>
          <a:prstGeom prst="rect">
            <a:avLst/>
          </a:prstGeom>
        </p:spPr>
      </p:pic>
      <p:sp>
        <p:nvSpPr>
          <p:cNvPr id="17" name="Rectangle 16">
            <a:extLst>
              <a:ext uri="{FF2B5EF4-FFF2-40B4-BE49-F238E27FC236}">
                <a16:creationId xmlns:a16="http://schemas.microsoft.com/office/drawing/2014/main" id="{D347E8E8-9AA4-724D-9A04-C229914E52E6}"/>
              </a:ext>
            </a:extLst>
          </p:cNvPr>
          <p:cNvSpPr/>
          <p:nvPr/>
        </p:nvSpPr>
        <p:spPr>
          <a:xfrm>
            <a:off x="4189525" y="132669"/>
            <a:ext cx="8002475" cy="2123658"/>
          </a:xfrm>
          <a:prstGeom prst="rect">
            <a:avLst/>
          </a:prstGeom>
        </p:spPr>
        <p:txBody>
          <a:bodyPr wrap="square">
            <a:spAutoFit/>
          </a:bodyPr>
          <a:lstStyle/>
          <a:p>
            <a:r>
              <a:rPr lang="en-GB" sz="2200" dirty="0">
                <a:solidFill>
                  <a:srgbClr val="009600"/>
                </a:solidFill>
                <a:latin typeface="ARIAL" panose="020B0604020202020204" pitchFamily="34" charset="0"/>
              </a:rPr>
              <a:t>Questions: </a:t>
            </a:r>
          </a:p>
          <a:p>
            <a:pPr lvl="1"/>
            <a:r>
              <a:rPr lang="en-GB" sz="2200" dirty="0">
                <a:solidFill>
                  <a:srgbClr val="009600"/>
                </a:solidFill>
                <a:latin typeface="ARIAL" panose="020B0604020202020204" pitchFamily="34" charset="0"/>
              </a:rPr>
              <a:t>Can you get through your own door?</a:t>
            </a:r>
            <a:endParaRPr lang="en-GB" dirty="0"/>
          </a:p>
          <a:p>
            <a:pPr lvl="1"/>
            <a:r>
              <a:rPr lang="en-GB" sz="2200" dirty="0">
                <a:solidFill>
                  <a:srgbClr val="000000"/>
                </a:solidFill>
                <a:latin typeface="ARIAL" panose="020B0604020202020204" pitchFamily="34" charset="0"/>
              </a:rPr>
              <a:t>What is your door ratio (door height divided by door width)?</a:t>
            </a:r>
            <a:endParaRPr lang="en-GB" dirty="0"/>
          </a:p>
          <a:p>
            <a:pPr lvl="1"/>
            <a:r>
              <a:rPr lang="en-GB" sz="2200" dirty="0">
                <a:solidFill>
                  <a:srgbClr val="009600"/>
                </a:solidFill>
                <a:latin typeface="ARIAL" panose="020B0604020202020204" pitchFamily="34" charset="0"/>
              </a:rPr>
              <a:t>Is your door the same shape as someone else's door?</a:t>
            </a:r>
            <a:endParaRPr lang="en-GB" dirty="0"/>
          </a:p>
          <a:p>
            <a:pPr lvl="1"/>
            <a:r>
              <a:rPr lang="en-GB" sz="2200" dirty="0">
                <a:solidFill>
                  <a:srgbClr val="000000"/>
                </a:solidFill>
                <a:latin typeface="ARIAL" panose="020B0604020202020204" pitchFamily="34" charset="0"/>
              </a:rPr>
              <a:t>What about doors in your house, your school, other buildings?</a:t>
            </a:r>
            <a:endParaRPr lang="en-GB" dirty="0"/>
          </a:p>
        </p:txBody>
      </p:sp>
      <p:pic>
        <p:nvPicPr>
          <p:cNvPr id="18" name="Picture 17">
            <a:extLst>
              <a:ext uri="{FF2B5EF4-FFF2-40B4-BE49-F238E27FC236}">
                <a16:creationId xmlns:a16="http://schemas.microsoft.com/office/drawing/2014/main" id="{35AC4BCE-C14C-B344-B093-2E3E9A73CB9F}"/>
              </a:ext>
            </a:extLst>
          </p:cNvPr>
          <p:cNvPicPr>
            <a:picLocks noChangeAspect="1"/>
          </p:cNvPicPr>
          <p:nvPr/>
        </p:nvPicPr>
        <p:blipFill>
          <a:blip r:embed="rId4"/>
          <a:stretch>
            <a:fillRect/>
          </a:stretch>
        </p:blipFill>
        <p:spPr>
          <a:xfrm>
            <a:off x="6404087" y="2048696"/>
            <a:ext cx="5583125" cy="3832054"/>
          </a:xfrm>
          <a:prstGeom prst="rect">
            <a:avLst/>
          </a:prstGeom>
        </p:spPr>
      </p:pic>
    </p:spTree>
    <p:extLst>
      <p:ext uri="{BB962C8B-B14F-4D97-AF65-F5344CB8AC3E}">
        <p14:creationId xmlns:p14="http://schemas.microsoft.com/office/powerpoint/2010/main" val="302964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DFD0A-CEC3-E245-AFC7-981257058903}"/>
              </a:ext>
            </a:extLst>
          </p:cNvPr>
          <p:cNvSpPr txBox="1">
            <a:spLocks/>
          </p:cNvSpPr>
          <p:nvPr/>
        </p:nvSpPr>
        <p:spPr>
          <a:xfrm>
            <a:off x="497541" y="6123431"/>
            <a:ext cx="11340673" cy="734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008000"/>
                </a:solidFill>
              </a:rPr>
              <a:t>Vitruvian Man</a:t>
            </a:r>
            <a:endParaRPr lang="en-US" dirty="0"/>
          </a:p>
        </p:txBody>
      </p:sp>
      <p:graphicFrame>
        <p:nvGraphicFramePr>
          <p:cNvPr id="2" name="Table 1">
            <a:extLst>
              <a:ext uri="{FF2B5EF4-FFF2-40B4-BE49-F238E27FC236}">
                <a16:creationId xmlns:a16="http://schemas.microsoft.com/office/drawing/2014/main" id="{3B2AB990-41DF-134D-8B25-78EF1DEC55E9}"/>
              </a:ext>
            </a:extLst>
          </p:cNvPr>
          <p:cNvGraphicFramePr>
            <a:graphicFrameLocks noGrp="1"/>
          </p:cNvGraphicFramePr>
          <p:nvPr>
            <p:extLst>
              <p:ext uri="{D42A27DB-BD31-4B8C-83A1-F6EECF244321}">
                <p14:modId xmlns:p14="http://schemas.microsoft.com/office/powerpoint/2010/main" val="3055082576"/>
              </p:ext>
            </p:extLst>
          </p:nvPr>
        </p:nvGraphicFramePr>
        <p:xfrm>
          <a:off x="428625" y="120809"/>
          <a:ext cx="8486775" cy="1188720"/>
        </p:xfrm>
        <a:graphic>
          <a:graphicData uri="http://schemas.openxmlformats.org/drawingml/2006/table">
            <a:tbl>
              <a:tblPr/>
              <a:tblGrid>
                <a:gridCol w="8486775">
                  <a:extLst>
                    <a:ext uri="{9D8B030D-6E8A-4147-A177-3AD203B41FA5}">
                      <a16:colId xmlns:a16="http://schemas.microsoft.com/office/drawing/2014/main" val="2250742202"/>
                    </a:ext>
                  </a:extLst>
                </a:gridCol>
              </a:tblGrid>
              <a:tr h="0">
                <a:tc>
                  <a:txBody>
                    <a:bodyPr/>
                    <a:lstStyle/>
                    <a:p>
                      <a:r>
                        <a:rPr lang="en-GB" sz="2400" dirty="0">
                          <a:solidFill>
                            <a:srgbClr val="009600"/>
                          </a:solidFill>
                          <a:effectLst/>
                          <a:latin typeface="ARIAL" panose="020B0604020202020204" pitchFamily="34" charset="0"/>
                        </a:rPr>
                        <a:t>Leonardo (1452 - 1519) called this drawing Vitruvian man.</a:t>
                      </a:r>
                      <a:endParaRPr lang="en-GB" dirty="0">
                        <a:effectLst/>
                      </a:endParaRPr>
                    </a:p>
                    <a:p>
                      <a:r>
                        <a:rPr lang="en-GB" sz="2400" dirty="0">
                          <a:solidFill>
                            <a:srgbClr val="009600"/>
                          </a:solidFill>
                          <a:effectLst/>
                          <a:latin typeface="ARIAL" panose="020B0604020202020204" pitchFamily="34" charset="0"/>
                        </a:rPr>
                        <a:t>Why do you think this is?</a:t>
                      </a:r>
                      <a:endParaRPr lang="en-GB" dirty="0">
                        <a:effectLst/>
                      </a:endParaRPr>
                    </a:p>
                    <a:p>
                      <a:r>
                        <a:rPr lang="en-GB" sz="2400" dirty="0">
                          <a:solidFill>
                            <a:srgbClr val="009600"/>
                          </a:solidFill>
                          <a:effectLst/>
                          <a:latin typeface="ARIAL" panose="020B0604020202020204" pitchFamily="34" charset="0"/>
                        </a:rPr>
                        <a:t>What do you notice about the diagram?</a:t>
                      </a:r>
                      <a:endParaRPr lang="en-GB" dirty="0">
                        <a:effectLst/>
                      </a:endParaRPr>
                    </a:p>
                  </a:txBody>
                  <a:tcPr anchor="ctr">
                    <a:lnL>
                      <a:noFill/>
                    </a:lnL>
                    <a:lnR>
                      <a:noFill/>
                    </a:lnR>
                    <a:lnT>
                      <a:noFill/>
                    </a:lnT>
                    <a:lnB>
                      <a:noFill/>
                    </a:lnB>
                  </a:tcPr>
                </a:tc>
                <a:extLst>
                  <a:ext uri="{0D108BD9-81ED-4DB2-BD59-A6C34878D82A}">
                    <a16:rowId xmlns:a16="http://schemas.microsoft.com/office/drawing/2014/main" val="2543942274"/>
                  </a:ext>
                </a:extLst>
              </a:tr>
            </a:tbl>
          </a:graphicData>
        </a:graphic>
      </p:graphicFrame>
      <p:pic>
        <p:nvPicPr>
          <p:cNvPr id="4" name="Picture 3">
            <a:extLst>
              <a:ext uri="{FF2B5EF4-FFF2-40B4-BE49-F238E27FC236}">
                <a16:creationId xmlns:a16="http://schemas.microsoft.com/office/drawing/2014/main" id="{90684180-8732-F742-BFE9-A10917DB2AF4}"/>
              </a:ext>
            </a:extLst>
          </p:cNvPr>
          <p:cNvPicPr>
            <a:picLocks noChangeAspect="1"/>
          </p:cNvPicPr>
          <p:nvPr/>
        </p:nvPicPr>
        <p:blipFill>
          <a:blip r:embed="rId3"/>
          <a:stretch>
            <a:fillRect/>
          </a:stretch>
        </p:blipFill>
        <p:spPr>
          <a:xfrm>
            <a:off x="353786" y="1309529"/>
            <a:ext cx="5067300" cy="5067300"/>
          </a:xfrm>
          <a:prstGeom prst="rect">
            <a:avLst/>
          </a:prstGeom>
        </p:spPr>
      </p:pic>
    </p:spTree>
    <p:extLst>
      <p:ext uri="{BB962C8B-B14F-4D97-AF65-F5344CB8AC3E}">
        <p14:creationId xmlns:p14="http://schemas.microsoft.com/office/powerpoint/2010/main" val="42171385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12397</TotalTime>
  <Words>3868</Words>
  <Application>Microsoft Macintosh PowerPoint</Application>
  <PresentationFormat>Widescreen</PresentationFormat>
  <Paragraphs>336</Paragraphs>
  <Slides>28</Slides>
  <Notes>28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Arial</vt:lpstr>
      <vt:lpstr>Calibri</vt:lpstr>
      <vt:lpstr>Calibri Light</vt:lpstr>
      <vt:lpstr>MS Shell Dlg 2</vt:lpstr>
      <vt:lpstr>Tahoma</vt:lpstr>
      <vt:lpstr>Custom Design</vt:lpstr>
      <vt:lpstr>Office Theme</vt:lpstr>
      <vt:lpstr>Body Maths: Scatter graphs </vt:lpstr>
      <vt:lpstr>Body Maths: Scatter Graphs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Factors and Prime Factors </dc:title>
  <dc:creator>Lucy Miller</dc:creator>
  <cp:lastModifiedBy>Dave Miller</cp:lastModifiedBy>
  <cp:revision>140</cp:revision>
  <cp:lastPrinted>2020-09-08T17:58:30Z</cp:lastPrinted>
  <dcterms:created xsi:type="dcterms:W3CDTF">2020-04-18T15:11:51Z</dcterms:created>
  <dcterms:modified xsi:type="dcterms:W3CDTF">2020-10-12T15:17:20Z</dcterms:modified>
</cp:coreProperties>
</file>