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93" r:id="rId2"/>
  </p:sldMasterIdLst>
  <p:notesMasterIdLst>
    <p:notesMasterId r:id="rId11"/>
  </p:notesMasterIdLst>
  <p:sldIdLst>
    <p:sldId id="256" r:id="rId3"/>
    <p:sldId id="282" r:id="rId4"/>
    <p:sldId id="313" r:id="rId5"/>
    <p:sldId id="319" r:id="rId6"/>
    <p:sldId id="320" r:id="rId7"/>
    <p:sldId id="321" r:id="rId8"/>
    <p:sldId id="322" r:id="rId9"/>
    <p:sldId id="31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89746"/>
    <a:srgbClr val="8786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44"/>
    <p:restoredTop sz="65102"/>
  </p:normalViewPr>
  <p:slideViewPr>
    <p:cSldViewPr snapToGrid="0" snapToObjects="1">
      <p:cViewPr varScale="1">
        <p:scale>
          <a:sx n="79" d="100"/>
          <a:sy n="79" d="100"/>
        </p:scale>
        <p:origin x="232" y="232"/>
      </p:cViewPr>
      <p:guideLst/>
    </p:cSldViewPr>
  </p:slideViewPr>
  <p:notesTextViewPr>
    <p:cViewPr>
      <p:scale>
        <a:sx n="1" d="1"/>
        <a:sy n="1" d="1"/>
      </p:scale>
      <p:origin x="0" y="0"/>
    </p:cViewPr>
  </p:notesTextViewPr>
  <p:notesViewPr>
    <p:cSldViewPr snapToGrid="0" snapToObjects="1">
      <p:cViewPr varScale="1">
        <p:scale>
          <a:sx n="146" d="100"/>
          <a:sy n="146" d="100"/>
        </p:scale>
        <p:origin x="13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5CF84-EF0B-5444-A2C8-6218D9521F12}" type="datetimeFigureOut">
              <a:rPr lang="en-US" smtClean="0"/>
              <a:t>1/26/21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987E4-D102-4844-97E9-4BE28C568535}" type="slidenum">
              <a:rPr lang="en-US" smtClean="0"/>
              <a:t>‹#›</a:t>
            </a:fld>
            <a:endParaRPr lang="en-US"/>
          </a:p>
        </p:txBody>
      </p:sp>
    </p:spTree>
    <p:extLst>
      <p:ext uri="{BB962C8B-B14F-4D97-AF65-F5344CB8AC3E}">
        <p14:creationId xmlns:p14="http://schemas.microsoft.com/office/powerpoint/2010/main" val="54642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Davem195@ntlworld.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2.tif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2</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115157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3</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202556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4</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135615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5</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308362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6</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102350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7</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145091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Enjoy  </a:t>
            </a:r>
          </a:p>
          <a:p>
            <a:r>
              <a:rPr lang="en-GB" sz="1200" u="sng" kern="1200" dirty="0">
                <a:solidFill>
                  <a:schemeClr val="tx1"/>
                </a:solidFill>
                <a:effectLst/>
                <a:latin typeface="+mn-lt"/>
                <a:ea typeface="+mn-ea"/>
                <a:cs typeface="+mn-cs"/>
                <a:hlinkClick r:id="rId3"/>
              </a:rPr>
              <a:t>Davem195@ntlworld.com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AE987E4-D102-4844-97E9-4BE28C568535}" type="slidenum">
              <a:rPr lang="en-US" smtClean="0"/>
              <a:t>8</a:t>
            </a:fld>
            <a:endParaRPr lang="en-US"/>
          </a:p>
        </p:txBody>
      </p:sp>
      <p:pic>
        <p:nvPicPr>
          <p:cNvPr id="5" name="Picture 4">
            <a:extLst>
              <a:ext uri="{FF2B5EF4-FFF2-40B4-BE49-F238E27FC236}">
                <a16:creationId xmlns:a16="http://schemas.microsoft.com/office/drawing/2014/main" id="{77050850-E4EE-9D4F-A85B-8AFB7CBB64E7}"/>
              </a:ext>
            </a:extLst>
          </p:cNvPr>
          <p:cNvPicPr/>
          <p:nvPr/>
        </p:nvPicPr>
        <p:blipFill>
          <a:blip r:embed="rId4"/>
          <a:stretch>
            <a:fillRect/>
          </a:stretch>
        </p:blipFill>
        <p:spPr>
          <a:xfrm>
            <a:off x="1500596" y="4878479"/>
            <a:ext cx="4152900" cy="260350"/>
          </a:xfrm>
          <a:prstGeom prst="rect">
            <a:avLst/>
          </a:prstGeom>
        </p:spPr>
      </p:pic>
    </p:spTree>
    <p:extLst>
      <p:ext uri="{BB962C8B-B14F-4D97-AF65-F5344CB8AC3E}">
        <p14:creationId xmlns:p14="http://schemas.microsoft.com/office/powerpoint/2010/main" val="50749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66C0-27F3-B54B-8B7C-D781E7F8D6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AC1AFC-DBF5-C349-A2DB-5C0F8F043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A8CFF42-AEFE-5647-A497-00F801A77B97}"/>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5" name="Footer Placeholder 4">
            <a:extLst>
              <a:ext uri="{FF2B5EF4-FFF2-40B4-BE49-F238E27FC236}">
                <a16:creationId xmlns:a16="http://schemas.microsoft.com/office/drawing/2014/main" id="{213AF97B-1A9D-D548-B138-F9216AF8A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374B6-ED3B-D744-898C-550BF5F9FBC8}"/>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114476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835-93D1-7946-AA71-E88BDAA576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B3E787-3AF0-9E4E-A458-DA07FB0C91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00C272-2E93-F64A-8240-6FD66149555C}"/>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5" name="Footer Placeholder 4">
            <a:extLst>
              <a:ext uri="{FF2B5EF4-FFF2-40B4-BE49-F238E27FC236}">
                <a16:creationId xmlns:a16="http://schemas.microsoft.com/office/drawing/2014/main" id="{DFC561A5-18B8-B34E-BE9B-E66C18FD3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EBE5F-C5A3-3440-BC95-1F8E636E21B9}"/>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67186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48732-96C9-0B48-B788-F5F5FB688A7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F4BCEFF-9B7B-644C-80FE-B88FBA5470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4BA4DE-00CB-304F-A910-FE36017BC35A}"/>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5" name="Footer Placeholder 4">
            <a:extLst>
              <a:ext uri="{FF2B5EF4-FFF2-40B4-BE49-F238E27FC236}">
                <a16:creationId xmlns:a16="http://schemas.microsoft.com/office/drawing/2014/main" id="{18BCF67C-A4AF-C346-A5B6-6F7299673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383DE-9310-9B4F-B956-C0A56C3046B7}"/>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65531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D0C9C97-BB2D-6D43-B820-081C6B77FFE1}"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2534177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D0C9C97-BB2D-6D43-B820-081C6B77FFE1}"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622997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0C9C97-BB2D-6D43-B820-081C6B77FFE1}"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319931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D0C9C97-BB2D-6D43-B820-081C6B77FFE1}"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280697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D0C9C97-BB2D-6D43-B820-081C6B77FFE1}"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28831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D0C9C97-BB2D-6D43-B820-081C6B77FFE1}"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2479429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C9C97-BB2D-6D43-B820-081C6B77FFE1}"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2669679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D0C9C97-BB2D-6D43-B820-081C6B77FFE1}"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30330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40D9-8672-E04A-98BD-6D014CE3D8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0EE82A-4215-6149-B8DC-3BF8F946CD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2FEE42-E0E8-F049-B263-EA48DB9A9875}"/>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5" name="Footer Placeholder 4">
            <a:extLst>
              <a:ext uri="{FF2B5EF4-FFF2-40B4-BE49-F238E27FC236}">
                <a16:creationId xmlns:a16="http://schemas.microsoft.com/office/drawing/2014/main" id="{BB2518A4-839C-6147-8525-2FB8690E6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94DA4-8CFA-7144-8035-16C7CA01785E}"/>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2383071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D0C9C97-BB2D-6D43-B820-081C6B77FFE1}"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2029740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D0C9C97-BB2D-6D43-B820-081C6B77FFE1}"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310909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D0C9C97-BB2D-6D43-B820-081C6B77FFE1}"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9BB1-E7F7-0D40-90F1-3BF5473481D9}" type="slidenum">
              <a:rPr lang="en-US" smtClean="0"/>
              <a:t>‹#›</a:t>
            </a:fld>
            <a:endParaRPr lang="en-US"/>
          </a:p>
        </p:txBody>
      </p:sp>
    </p:spTree>
    <p:extLst>
      <p:ext uri="{BB962C8B-B14F-4D97-AF65-F5344CB8AC3E}">
        <p14:creationId xmlns:p14="http://schemas.microsoft.com/office/powerpoint/2010/main" val="1440764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F59EED5-017B-4A4E-A5F3-274521D19BE0}"/>
              </a:ext>
            </a:extLst>
          </p:cNvPr>
          <p:cNvSpPr>
            <a:spLocks noGrp="1"/>
          </p:cNvSpPr>
          <p:nvPr>
            <p:ph type="ftr" sz="quarter" idx="11"/>
          </p:nvPr>
        </p:nvSpPr>
        <p:spPr/>
        <p:txBody>
          <a:bodyPr/>
          <a:lstStyle>
            <a:lvl1pPr>
              <a:defRPr>
                <a:solidFill>
                  <a:srgbClr val="008000"/>
                </a:solidFill>
              </a:defRPr>
            </a:lvl1pPr>
          </a:lstStyle>
          <a:p>
            <a:r>
              <a:rPr lang="en-US" dirty="0"/>
              <a:t>Spire </a:t>
            </a:r>
            <a:r>
              <a:rPr lang="en-US" dirty="0" err="1"/>
              <a:t>Maths</a:t>
            </a:r>
            <a:endParaRPr lang="en-US" dirty="0"/>
          </a:p>
        </p:txBody>
      </p:sp>
      <p:sp>
        <p:nvSpPr>
          <p:cNvPr id="7" name="Slide Number Placeholder 6">
            <a:extLst>
              <a:ext uri="{FF2B5EF4-FFF2-40B4-BE49-F238E27FC236}">
                <a16:creationId xmlns:a16="http://schemas.microsoft.com/office/drawing/2014/main" id="{E625887E-31AC-EF44-93B5-F208A5B7A104}"/>
              </a:ext>
            </a:extLst>
          </p:cNvPr>
          <p:cNvSpPr>
            <a:spLocks noGrp="1"/>
          </p:cNvSpPr>
          <p:nvPr>
            <p:ph type="sldNum" sz="quarter" idx="12"/>
          </p:nvPr>
        </p:nvSpPr>
        <p:spPr/>
        <p:txBody>
          <a:bodyPr/>
          <a:lstStyle/>
          <a:p>
            <a:fld id="{E4B49BB1-E7F7-0D40-90F1-3BF5473481D9}" type="slidenum">
              <a:rPr lang="en-US" smtClean="0"/>
              <a:t>‹#›</a:t>
            </a:fld>
            <a:endParaRPr lang="en-US"/>
          </a:p>
        </p:txBody>
      </p:sp>
      <p:sp>
        <p:nvSpPr>
          <p:cNvPr id="4" name="Picture Placeholder 3">
            <a:extLst>
              <a:ext uri="{FF2B5EF4-FFF2-40B4-BE49-F238E27FC236}">
                <a16:creationId xmlns:a16="http://schemas.microsoft.com/office/drawing/2014/main" id="{12B4CD92-BD22-FF47-A977-3807A88EF04C}"/>
              </a:ext>
            </a:extLst>
          </p:cNvPr>
          <p:cNvSpPr>
            <a:spLocks noGrp="1"/>
          </p:cNvSpPr>
          <p:nvPr>
            <p:ph type="pic" sz="quarter" idx="13"/>
          </p:nvPr>
        </p:nvSpPr>
        <p:spPr>
          <a:xfrm>
            <a:off x="438600" y="387000"/>
            <a:ext cx="7200000" cy="5328000"/>
          </a:xfrm>
        </p:spPr>
        <p:txBody>
          <a:bodyPr/>
          <a:lstStyle/>
          <a:p>
            <a:endParaRPr lang="en-US"/>
          </a:p>
        </p:txBody>
      </p:sp>
      <p:sp>
        <p:nvSpPr>
          <p:cNvPr id="21" name="Picture Placeholder 20">
            <a:extLst>
              <a:ext uri="{FF2B5EF4-FFF2-40B4-BE49-F238E27FC236}">
                <a16:creationId xmlns:a16="http://schemas.microsoft.com/office/drawing/2014/main" id="{2F7E43D7-9FCF-5041-85DC-BA16CC5CF8BA}"/>
              </a:ext>
            </a:extLst>
          </p:cNvPr>
          <p:cNvSpPr>
            <a:spLocks noGrp="1"/>
          </p:cNvSpPr>
          <p:nvPr>
            <p:ph type="pic" sz="quarter" idx="14"/>
          </p:nvPr>
        </p:nvSpPr>
        <p:spPr>
          <a:xfrm>
            <a:off x="438600" y="1028350"/>
            <a:ext cx="7200000" cy="5328000"/>
          </a:xfrm>
        </p:spPr>
        <p:txBody>
          <a:bodyPr/>
          <a:lstStyle/>
          <a:p>
            <a:endParaRPr lang="en-US"/>
          </a:p>
        </p:txBody>
      </p:sp>
      <p:sp>
        <p:nvSpPr>
          <p:cNvPr id="23" name="Picture Placeholder 22">
            <a:extLst>
              <a:ext uri="{FF2B5EF4-FFF2-40B4-BE49-F238E27FC236}">
                <a16:creationId xmlns:a16="http://schemas.microsoft.com/office/drawing/2014/main" id="{9E13A2D0-75ED-4F4A-B694-DEBF5AEDCA94}"/>
              </a:ext>
            </a:extLst>
          </p:cNvPr>
          <p:cNvSpPr>
            <a:spLocks noGrp="1"/>
          </p:cNvSpPr>
          <p:nvPr>
            <p:ph type="pic" sz="quarter" idx="15"/>
          </p:nvPr>
        </p:nvSpPr>
        <p:spPr>
          <a:xfrm>
            <a:off x="438150" y="1687513"/>
            <a:ext cx="7200000" cy="5328000"/>
          </a:xfrm>
        </p:spPr>
        <p:txBody>
          <a:bodyPr/>
          <a:lstStyle/>
          <a:p>
            <a:endParaRPr lang="en-US"/>
          </a:p>
        </p:txBody>
      </p:sp>
      <p:sp>
        <p:nvSpPr>
          <p:cNvPr id="3" name="Picture Placeholder 2">
            <a:extLst>
              <a:ext uri="{FF2B5EF4-FFF2-40B4-BE49-F238E27FC236}">
                <a16:creationId xmlns:a16="http://schemas.microsoft.com/office/drawing/2014/main" id="{45AE7B0C-9248-7E47-BCFB-40832E5F6DE4}"/>
              </a:ext>
            </a:extLst>
          </p:cNvPr>
          <p:cNvSpPr>
            <a:spLocks noGrp="1"/>
          </p:cNvSpPr>
          <p:nvPr>
            <p:ph type="pic" sz="quarter" idx="16"/>
          </p:nvPr>
        </p:nvSpPr>
        <p:spPr>
          <a:xfrm>
            <a:off x="4153800" y="414094"/>
            <a:ext cx="7200000" cy="5292000"/>
          </a:xfrm>
        </p:spPr>
        <p:txBody>
          <a:bodyPr/>
          <a:lstStyle/>
          <a:p>
            <a:endParaRPr lang="en-US"/>
          </a:p>
        </p:txBody>
      </p:sp>
    </p:spTree>
    <p:extLst>
      <p:ext uri="{BB962C8B-B14F-4D97-AF65-F5344CB8AC3E}">
        <p14:creationId xmlns:p14="http://schemas.microsoft.com/office/powerpoint/2010/main" val="3242410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F59EED5-017B-4A4E-A5F3-274521D19BE0}"/>
              </a:ext>
            </a:extLst>
          </p:cNvPr>
          <p:cNvSpPr>
            <a:spLocks noGrp="1"/>
          </p:cNvSpPr>
          <p:nvPr>
            <p:ph type="ftr" sz="quarter" idx="11"/>
          </p:nvPr>
        </p:nvSpPr>
        <p:spPr/>
        <p:txBody>
          <a:bodyPr/>
          <a:lstStyle>
            <a:lvl1pPr>
              <a:defRPr>
                <a:solidFill>
                  <a:srgbClr val="008000"/>
                </a:solidFill>
              </a:defRPr>
            </a:lvl1pPr>
          </a:lstStyle>
          <a:p>
            <a:r>
              <a:rPr lang="en-US" dirty="0"/>
              <a:t>Spire </a:t>
            </a:r>
            <a:r>
              <a:rPr lang="en-US" dirty="0" err="1"/>
              <a:t>Maths</a:t>
            </a:r>
            <a:endParaRPr lang="en-US" dirty="0"/>
          </a:p>
        </p:txBody>
      </p:sp>
      <p:sp>
        <p:nvSpPr>
          <p:cNvPr id="7" name="Slide Number Placeholder 6">
            <a:extLst>
              <a:ext uri="{FF2B5EF4-FFF2-40B4-BE49-F238E27FC236}">
                <a16:creationId xmlns:a16="http://schemas.microsoft.com/office/drawing/2014/main" id="{E625887E-31AC-EF44-93B5-F208A5B7A104}"/>
              </a:ext>
            </a:extLst>
          </p:cNvPr>
          <p:cNvSpPr>
            <a:spLocks noGrp="1"/>
          </p:cNvSpPr>
          <p:nvPr>
            <p:ph type="sldNum" sz="quarter" idx="12"/>
          </p:nvPr>
        </p:nvSpPr>
        <p:spPr/>
        <p:txBody>
          <a:bodyPr/>
          <a:lstStyle/>
          <a:p>
            <a:fld id="{E4B49BB1-E7F7-0D40-90F1-3BF5473481D9}" type="slidenum">
              <a:rPr lang="en-US" smtClean="0"/>
              <a:t>‹#›</a:t>
            </a:fld>
            <a:endParaRPr lang="en-US"/>
          </a:p>
        </p:txBody>
      </p:sp>
      <p:sp>
        <p:nvSpPr>
          <p:cNvPr id="4" name="Picture Placeholder 3">
            <a:extLst>
              <a:ext uri="{FF2B5EF4-FFF2-40B4-BE49-F238E27FC236}">
                <a16:creationId xmlns:a16="http://schemas.microsoft.com/office/drawing/2014/main" id="{12B4CD92-BD22-FF47-A977-3807A88EF04C}"/>
              </a:ext>
            </a:extLst>
          </p:cNvPr>
          <p:cNvSpPr>
            <a:spLocks noGrp="1"/>
          </p:cNvSpPr>
          <p:nvPr>
            <p:ph type="pic" sz="quarter" idx="13"/>
          </p:nvPr>
        </p:nvSpPr>
        <p:spPr>
          <a:xfrm>
            <a:off x="438600" y="387000"/>
            <a:ext cx="7200000" cy="5328000"/>
          </a:xfrm>
        </p:spPr>
        <p:txBody>
          <a:bodyPr/>
          <a:lstStyle/>
          <a:p>
            <a:endParaRPr lang="en-US"/>
          </a:p>
        </p:txBody>
      </p:sp>
      <p:sp>
        <p:nvSpPr>
          <p:cNvPr id="21" name="Picture Placeholder 20">
            <a:extLst>
              <a:ext uri="{FF2B5EF4-FFF2-40B4-BE49-F238E27FC236}">
                <a16:creationId xmlns:a16="http://schemas.microsoft.com/office/drawing/2014/main" id="{2F7E43D7-9FCF-5041-85DC-BA16CC5CF8BA}"/>
              </a:ext>
            </a:extLst>
          </p:cNvPr>
          <p:cNvSpPr>
            <a:spLocks noGrp="1"/>
          </p:cNvSpPr>
          <p:nvPr>
            <p:ph type="pic" sz="quarter" idx="14"/>
          </p:nvPr>
        </p:nvSpPr>
        <p:spPr>
          <a:xfrm>
            <a:off x="438600" y="1028350"/>
            <a:ext cx="7200000" cy="5328000"/>
          </a:xfrm>
        </p:spPr>
        <p:txBody>
          <a:bodyPr/>
          <a:lstStyle/>
          <a:p>
            <a:endParaRPr lang="en-US"/>
          </a:p>
        </p:txBody>
      </p:sp>
      <p:sp>
        <p:nvSpPr>
          <p:cNvPr id="23" name="Picture Placeholder 22">
            <a:extLst>
              <a:ext uri="{FF2B5EF4-FFF2-40B4-BE49-F238E27FC236}">
                <a16:creationId xmlns:a16="http://schemas.microsoft.com/office/drawing/2014/main" id="{9E13A2D0-75ED-4F4A-B694-DEBF5AEDCA94}"/>
              </a:ext>
            </a:extLst>
          </p:cNvPr>
          <p:cNvSpPr>
            <a:spLocks noGrp="1"/>
          </p:cNvSpPr>
          <p:nvPr>
            <p:ph type="pic" sz="quarter" idx="15"/>
          </p:nvPr>
        </p:nvSpPr>
        <p:spPr>
          <a:xfrm>
            <a:off x="438150" y="1687513"/>
            <a:ext cx="7200000" cy="5328000"/>
          </a:xfrm>
        </p:spPr>
        <p:txBody>
          <a:bodyPr/>
          <a:lstStyle/>
          <a:p>
            <a:endParaRPr lang="en-US"/>
          </a:p>
        </p:txBody>
      </p:sp>
      <p:sp>
        <p:nvSpPr>
          <p:cNvPr id="3" name="Picture Placeholder 2">
            <a:extLst>
              <a:ext uri="{FF2B5EF4-FFF2-40B4-BE49-F238E27FC236}">
                <a16:creationId xmlns:a16="http://schemas.microsoft.com/office/drawing/2014/main" id="{45AE7B0C-9248-7E47-BCFB-40832E5F6DE4}"/>
              </a:ext>
            </a:extLst>
          </p:cNvPr>
          <p:cNvSpPr>
            <a:spLocks noGrp="1"/>
          </p:cNvSpPr>
          <p:nvPr>
            <p:ph type="pic" sz="quarter" idx="16"/>
          </p:nvPr>
        </p:nvSpPr>
        <p:spPr>
          <a:xfrm>
            <a:off x="4153800" y="414094"/>
            <a:ext cx="7200000" cy="5292000"/>
          </a:xfrm>
        </p:spPr>
        <p:txBody>
          <a:bodyPr/>
          <a:lstStyle/>
          <a:p>
            <a:endParaRPr lang="en-US"/>
          </a:p>
        </p:txBody>
      </p:sp>
      <p:sp>
        <p:nvSpPr>
          <p:cNvPr id="5" name="Picture Placeholder 4">
            <a:extLst>
              <a:ext uri="{FF2B5EF4-FFF2-40B4-BE49-F238E27FC236}">
                <a16:creationId xmlns:a16="http://schemas.microsoft.com/office/drawing/2014/main" id="{F11ECAB7-A77A-1443-9863-C5D99170E68F}"/>
              </a:ext>
            </a:extLst>
          </p:cNvPr>
          <p:cNvSpPr>
            <a:spLocks noGrp="1"/>
          </p:cNvSpPr>
          <p:nvPr>
            <p:ph type="pic" sz="quarter" idx="17"/>
          </p:nvPr>
        </p:nvSpPr>
        <p:spPr>
          <a:xfrm>
            <a:off x="4154488" y="1252538"/>
            <a:ext cx="7200000" cy="5328000"/>
          </a:xfrm>
        </p:spPr>
        <p:txBody>
          <a:bodyPr/>
          <a:lstStyle/>
          <a:p>
            <a:endParaRPr lang="en-US"/>
          </a:p>
        </p:txBody>
      </p:sp>
    </p:spTree>
    <p:extLst>
      <p:ext uri="{BB962C8B-B14F-4D97-AF65-F5344CB8AC3E}">
        <p14:creationId xmlns:p14="http://schemas.microsoft.com/office/powerpoint/2010/main" val="1027101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80015E-F3A6-ED43-8E24-533DC777E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46C19-7FC8-4748-958C-569DCB04DF0E}"/>
              </a:ext>
            </a:extLst>
          </p:cNvPr>
          <p:cNvSpPr>
            <a:spLocks noGrp="1"/>
          </p:cNvSpPr>
          <p:nvPr>
            <p:ph type="sldNum" sz="quarter" idx="12"/>
          </p:nvPr>
        </p:nvSpPr>
        <p:spPr/>
        <p:txBody>
          <a:bodyPr/>
          <a:lstStyle/>
          <a:p>
            <a:fld id="{E4B49BB1-E7F7-0D40-90F1-3BF5473481D9}" type="slidenum">
              <a:rPr lang="en-US" smtClean="0"/>
              <a:t>‹#›</a:t>
            </a:fld>
            <a:endParaRPr lang="en-US"/>
          </a:p>
        </p:txBody>
      </p:sp>
      <p:sp>
        <p:nvSpPr>
          <p:cNvPr id="5" name="Picture Placeholder 3">
            <a:extLst>
              <a:ext uri="{FF2B5EF4-FFF2-40B4-BE49-F238E27FC236}">
                <a16:creationId xmlns:a16="http://schemas.microsoft.com/office/drawing/2014/main" id="{F26F1DEC-0A48-0745-B77A-673131D79883}"/>
              </a:ext>
            </a:extLst>
          </p:cNvPr>
          <p:cNvSpPr>
            <a:spLocks noGrp="1"/>
          </p:cNvSpPr>
          <p:nvPr>
            <p:ph type="pic" sz="quarter" idx="13"/>
          </p:nvPr>
        </p:nvSpPr>
        <p:spPr>
          <a:xfrm>
            <a:off x="4553400" y="598015"/>
            <a:ext cx="7200000" cy="5328000"/>
          </a:xfrm>
        </p:spPr>
        <p:txBody>
          <a:bodyPr/>
          <a:lstStyle/>
          <a:p>
            <a:endParaRPr lang="en-US"/>
          </a:p>
        </p:txBody>
      </p:sp>
      <p:sp>
        <p:nvSpPr>
          <p:cNvPr id="6" name="Picture Placeholder 20">
            <a:extLst>
              <a:ext uri="{FF2B5EF4-FFF2-40B4-BE49-F238E27FC236}">
                <a16:creationId xmlns:a16="http://schemas.microsoft.com/office/drawing/2014/main" id="{D722E22F-2BB0-9F43-9A28-40FCA0F4E7B2}"/>
              </a:ext>
            </a:extLst>
          </p:cNvPr>
          <p:cNvSpPr>
            <a:spLocks noGrp="1"/>
          </p:cNvSpPr>
          <p:nvPr>
            <p:ph type="pic" sz="quarter" idx="14"/>
          </p:nvPr>
        </p:nvSpPr>
        <p:spPr>
          <a:xfrm>
            <a:off x="4553400" y="1239365"/>
            <a:ext cx="7200000" cy="5328000"/>
          </a:xfrm>
        </p:spPr>
        <p:txBody>
          <a:bodyPr/>
          <a:lstStyle/>
          <a:p>
            <a:endParaRPr lang="en-US"/>
          </a:p>
        </p:txBody>
      </p:sp>
      <p:sp>
        <p:nvSpPr>
          <p:cNvPr id="7" name="Picture Placeholder 22">
            <a:extLst>
              <a:ext uri="{FF2B5EF4-FFF2-40B4-BE49-F238E27FC236}">
                <a16:creationId xmlns:a16="http://schemas.microsoft.com/office/drawing/2014/main" id="{C88BCFBC-9E2C-F64C-83D5-E1353159078C}"/>
              </a:ext>
            </a:extLst>
          </p:cNvPr>
          <p:cNvSpPr>
            <a:spLocks noGrp="1"/>
          </p:cNvSpPr>
          <p:nvPr>
            <p:ph type="pic" sz="quarter" idx="15"/>
          </p:nvPr>
        </p:nvSpPr>
        <p:spPr>
          <a:xfrm>
            <a:off x="4552950" y="1898528"/>
            <a:ext cx="7200000" cy="5328000"/>
          </a:xfrm>
        </p:spPr>
        <p:txBody>
          <a:bodyPr/>
          <a:lstStyle/>
          <a:p>
            <a:endParaRPr lang="en-US"/>
          </a:p>
        </p:txBody>
      </p:sp>
    </p:spTree>
    <p:extLst>
      <p:ext uri="{BB962C8B-B14F-4D97-AF65-F5344CB8AC3E}">
        <p14:creationId xmlns:p14="http://schemas.microsoft.com/office/powerpoint/2010/main" val="188816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7FD7-F74F-3341-A685-0C4D9B6BE0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9695E6-8B1B-F644-90B9-475B24F09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2B8C31-AC8D-FB40-B6D9-74C49E136527}"/>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5" name="Footer Placeholder 4">
            <a:extLst>
              <a:ext uri="{FF2B5EF4-FFF2-40B4-BE49-F238E27FC236}">
                <a16:creationId xmlns:a16="http://schemas.microsoft.com/office/drawing/2014/main" id="{56E57716-27B1-6044-AC64-158542056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7A2A6-9B08-6342-857F-D9D952EA3703}"/>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14882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FFC5-40C2-8647-B364-F506078F86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177F64-83C2-A445-B7FA-38D597682E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D106B1-18AA-0046-85B3-E6F8CE105A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92C591B-F322-104C-8EA1-1A700A8229D3}"/>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6" name="Footer Placeholder 5">
            <a:extLst>
              <a:ext uri="{FF2B5EF4-FFF2-40B4-BE49-F238E27FC236}">
                <a16:creationId xmlns:a16="http://schemas.microsoft.com/office/drawing/2014/main" id="{058F2989-E2DA-0D45-AF75-360777D939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37F2C-9165-E546-A949-AEBAF527EF72}"/>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61935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7731-C32D-8F48-94E8-5C83C40B2E3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D0856B-34EB-4243-ACA2-8B7B7F283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4682B7-6085-614E-8470-3FA6B328F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3E5035-B2F8-4B47-9C74-08C66EBF1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BA0187-3366-694A-B6CF-7D5C39A47E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5667F5-06CE-3E45-B963-AB92EF9896CF}"/>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8" name="Footer Placeholder 7">
            <a:extLst>
              <a:ext uri="{FF2B5EF4-FFF2-40B4-BE49-F238E27FC236}">
                <a16:creationId xmlns:a16="http://schemas.microsoft.com/office/drawing/2014/main" id="{03400C7A-A267-1A41-BBAB-576CAE3B49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022CA6-B84B-CE40-AC77-D46CC07BE4E0}"/>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200815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F09A-BD0F-734E-B627-7B106CE19E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DF77E57-8F86-544F-9477-B8BA5354A5F5}"/>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4" name="Footer Placeholder 3">
            <a:extLst>
              <a:ext uri="{FF2B5EF4-FFF2-40B4-BE49-F238E27FC236}">
                <a16:creationId xmlns:a16="http://schemas.microsoft.com/office/drawing/2014/main" id="{A04EAF16-2991-7741-9F63-FD47056938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C88146-91EA-2D4A-A01F-5B6A5E4E2869}"/>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129621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43563-5330-6447-A117-0F0649CED921}"/>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3" name="Footer Placeholder 2">
            <a:extLst>
              <a:ext uri="{FF2B5EF4-FFF2-40B4-BE49-F238E27FC236}">
                <a16:creationId xmlns:a16="http://schemas.microsoft.com/office/drawing/2014/main" id="{94D173AD-75DF-2246-A566-495119FE1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EEE04E-1964-3B4E-A7F2-67BBE36BF595}"/>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259000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0510-3886-9144-9581-5A122F43B3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D7CB44-FF11-FD48-A8BC-BBAA55F19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EA89CB0-F5F3-A34B-9A59-C337EDD92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336C31-CB66-6642-937D-D66562D78416}"/>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6" name="Footer Placeholder 5">
            <a:extLst>
              <a:ext uri="{FF2B5EF4-FFF2-40B4-BE49-F238E27FC236}">
                <a16:creationId xmlns:a16="http://schemas.microsoft.com/office/drawing/2014/main" id="{71F49801-453A-3A41-BCFC-34BFC4FCD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3A5B8-ACFE-984E-9D68-E84B2C60AA39}"/>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214163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2D83-20E6-5542-8333-4E27A54765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F1DEE8-1137-3B4F-9BE2-617697AAE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1945D5-3A85-AC40-9A67-60C4FF660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76FE4F-E35D-E542-BDA0-BC85EA786AF2}"/>
              </a:ext>
            </a:extLst>
          </p:cNvPr>
          <p:cNvSpPr>
            <a:spLocks noGrp="1"/>
          </p:cNvSpPr>
          <p:nvPr>
            <p:ph type="dt" sz="half" idx="10"/>
          </p:nvPr>
        </p:nvSpPr>
        <p:spPr/>
        <p:txBody>
          <a:bodyPr/>
          <a:lstStyle/>
          <a:p>
            <a:fld id="{9EC2CD26-C1B8-9549-9A4E-88D3C8930D82}" type="datetimeFigureOut">
              <a:rPr lang="en-US" smtClean="0"/>
              <a:t>1/26/21</a:t>
            </a:fld>
            <a:endParaRPr lang="en-US"/>
          </a:p>
        </p:txBody>
      </p:sp>
      <p:sp>
        <p:nvSpPr>
          <p:cNvPr id="6" name="Footer Placeholder 5">
            <a:extLst>
              <a:ext uri="{FF2B5EF4-FFF2-40B4-BE49-F238E27FC236}">
                <a16:creationId xmlns:a16="http://schemas.microsoft.com/office/drawing/2014/main" id="{454643EE-3C08-C149-9063-7F7743A2A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0496E-2DC8-E840-A6BF-CCB5096791B3}"/>
              </a:ext>
            </a:extLst>
          </p:cNvPr>
          <p:cNvSpPr>
            <a:spLocks noGrp="1"/>
          </p:cNvSpPr>
          <p:nvPr>
            <p:ph type="sldNum" sz="quarter" idx="12"/>
          </p:nvPr>
        </p:nvSpPr>
        <p:spPr/>
        <p:txBody>
          <a:bodyPr/>
          <a:lstStyle/>
          <a:p>
            <a:fld id="{BE68B2BD-6CB3-5B42-A6B2-DE1582936F83}" type="slidenum">
              <a:rPr lang="en-US" smtClean="0"/>
              <a:t>‹#›</a:t>
            </a:fld>
            <a:endParaRPr lang="en-US"/>
          </a:p>
        </p:txBody>
      </p:sp>
    </p:spTree>
    <p:extLst>
      <p:ext uri="{BB962C8B-B14F-4D97-AF65-F5344CB8AC3E}">
        <p14:creationId xmlns:p14="http://schemas.microsoft.com/office/powerpoint/2010/main" val="187592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7ACBC-503C-8845-A00E-BEF14020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0EB8A0-1C32-BF43-BF35-BF0AEFD37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65A55B-BF82-CD48-8997-139ABC772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2CD26-C1B8-9549-9A4E-88D3C8930D82}" type="datetimeFigureOut">
              <a:rPr lang="en-US" smtClean="0"/>
              <a:t>1/26/21</a:t>
            </a:fld>
            <a:endParaRPr lang="en-US"/>
          </a:p>
        </p:txBody>
      </p:sp>
      <p:sp>
        <p:nvSpPr>
          <p:cNvPr id="5" name="Footer Placeholder 4">
            <a:extLst>
              <a:ext uri="{FF2B5EF4-FFF2-40B4-BE49-F238E27FC236}">
                <a16:creationId xmlns:a16="http://schemas.microsoft.com/office/drawing/2014/main" id="{FC21ABB5-1EED-974B-A0C5-BBAE3FBF7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75CD6B-3213-D74D-AA77-22555807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8B2BD-6CB3-5B42-A6B2-DE1582936F83}" type="slidenum">
              <a:rPr lang="en-US" smtClean="0"/>
              <a:t>‹#›</a:t>
            </a:fld>
            <a:endParaRPr lang="en-US"/>
          </a:p>
        </p:txBody>
      </p:sp>
    </p:spTree>
    <p:extLst>
      <p:ext uri="{BB962C8B-B14F-4D97-AF65-F5344CB8AC3E}">
        <p14:creationId xmlns:p14="http://schemas.microsoft.com/office/powerpoint/2010/main" val="10457974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C9C97-BB2D-6D43-B820-081C6B77FFE1}" type="datetimeFigureOut">
              <a:rPr lang="en-US" smtClean="0"/>
              <a:t>1/26/21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49BB1-E7F7-0D40-90F1-3BF5473481D9}" type="slidenum">
              <a:rPr lang="en-US" smtClean="0"/>
              <a:t>‹#›</a:t>
            </a:fld>
            <a:endParaRPr lang="en-US"/>
          </a:p>
        </p:txBody>
      </p:sp>
    </p:spTree>
    <p:extLst>
      <p:ext uri="{BB962C8B-B14F-4D97-AF65-F5344CB8AC3E}">
        <p14:creationId xmlns:p14="http://schemas.microsoft.com/office/powerpoint/2010/main" val="8563987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78" r:id="rId12"/>
    <p:sldLayoutId id="2147483679" r:id="rId13"/>
    <p:sldLayoutId id="214748365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piremaths.co.uk/birdbox/"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www.nestboxweek.com/make-small-hole-nestbox" TargetMode="External"/><Relationship Id="rId3" Type="http://schemas.openxmlformats.org/officeDocument/2006/relationships/hyperlink" Target="https://spiremaths.co.uk/birdbox/" TargetMode="External"/><Relationship Id="rId7" Type="http://schemas.openxmlformats.org/officeDocument/2006/relationships/hyperlink" Target="https://www.bto.org/sites/default/files/bto-nest-boxes-essential-guide.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en.wikipedia.org/wiki/File:Great_tit_side-on.jpg" TargetMode="External"/><Relationship Id="rId5" Type="http://schemas.openxmlformats.org/officeDocument/2006/relationships/hyperlink" Target="https://en.wikipedia.org/wiki/Eurasian_blue_tit#/media/File:Eurasian_blue_tit_Lancashire.jpg" TargetMode="Externa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en.wikipedia.org/wiki/Eurasian_blue_tit#/media/File:Eurasian_blue_tit_Lancashi%20re.jpg" TargetMode="Externa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D2B7-36AF-284C-9E0B-69F585D3B4B4}"/>
              </a:ext>
            </a:extLst>
          </p:cNvPr>
          <p:cNvSpPr>
            <a:spLocks noGrp="1"/>
          </p:cNvSpPr>
          <p:nvPr>
            <p:ph type="ctrTitle"/>
          </p:nvPr>
        </p:nvSpPr>
        <p:spPr/>
        <p:txBody>
          <a:bodyPr/>
          <a:lstStyle/>
          <a:p>
            <a:r>
              <a:rPr lang="en-US" dirty="0">
                <a:solidFill>
                  <a:srgbClr val="008000"/>
                </a:solidFill>
              </a:rPr>
              <a:t>The Bird Box</a:t>
            </a:r>
            <a:br>
              <a:rPr lang="en-US" dirty="0">
                <a:solidFill>
                  <a:srgbClr val="008000"/>
                </a:solidFill>
              </a:rPr>
            </a:br>
            <a:endParaRPr lang="en-US" dirty="0">
              <a:solidFill>
                <a:srgbClr val="008000"/>
              </a:solidFill>
            </a:endParaRPr>
          </a:p>
        </p:txBody>
      </p:sp>
      <p:sp>
        <p:nvSpPr>
          <p:cNvPr id="3" name="Subtitle 2">
            <a:extLst>
              <a:ext uri="{FF2B5EF4-FFF2-40B4-BE49-F238E27FC236}">
                <a16:creationId xmlns:a16="http://schemas.microsoft.com/office/drawing/2014/main" id="{5AE83C9E-67AE-DA4B-B453-1F5A087530A3}"/>
              </a:ext>
            </a:extLst>
          </p:cNvPr>
          <p:cNvSpPr>
            <a:spLocks noGrp="1"/>
          </p:cNvSpPr>
          <p:nvPr>
            <p:ph type="subTitle" idx="1"/>
          </p:nvPr>
        </p:nvSpPr>
        <p:spPr/>
        <p:txBody>
          <a:bodyPr/>
          <a:lstStyle/>
          <a:p>
            <a:r>
              <a:rPr lang="en-GB" dirty="0">
                <a:solidFill>
                  <a:srgbClr val="008000"/>
                </a:solidFill>
              </a:rPr>
              <a:t>SPIRE MATHS</a:t>
            </a:r>
          </a:p>
          <a:p>
            <a:r>
              <a:rPr lang="en-GB" dirty="0">
                <a:solidFill>
                  <a:srgbClr val="F89746"/>
                </a:solidFill>
              </a:rPr>
              <a:t>Stimulating, Practical, Interesting, Relevant, Enjoyable Maths For All</a:t>
            </a:r>
            <a:r>
              <a:rPr lang="en-GB" dirty="0">
                <a:solidFill>
                  <a:srgbClr val="F89746"/>
                </a:solidFill>
                <a:effectLst/>
              </a:rPr>
              <a:t> </a:t>
            </a:r>
            <a:r>
              <a:rPr lang="en-GB" dirty="0">
                <a:effectLst/>
              </a:rPr>
              <a:t> </a:t>
            </a:r>
            <a:endParaRPr lang="en-US" dirty="0"/>
          </a:p>
        </p:txBody>
      </p:sp>
      <p:sp>
        <p:nvSpPr>
          <p:cNvPr id="4" name="Rectangle 3">
            <a:extLst>
              <a:ext uri="{FF2B5EF4-FFF2-40B4-BE49-F238E27FC236}">
                <a16:creationId xmlns:a16="http://schemas.microsoft.com/office/drawing/2014/main" id="{A50EC226-F9C8-CF4D-90CE-0F846A9F7A08}"/>
              </a:ext>
            </a:extLst>
          </p:cNvPr>
          <p:cNvSpPr/>
          <p:nvPr/>
        </p:nvSpPr>
        <p:spPr>
          <a:xfrm>
            <a:off x="3781424" y="5257800"/>
            <a:ext cx="3611694" cy="369332"/>
          </a:xfrm>
          <a:prstGeom prst="rect">
            <a:avLst/>
          </a:prstGeom>
        </p:spPr>
        <p:txBody>
          <a:bodyPr wrap="none">
            <a:spAutoFit/>
          </a:bodyPr>
          <a:lstStyle/>
          <a:p>
            <a:pPr>
              <a:spcAft>
                <a:spcPts val="0"/>
              </a:spcAft>
            </a:pPr>
            <a:r>
              <a:rPr lang="en-GB" u="sng" dirty="0">
                <a:solidFill>
                  <a:srgbClr val="F89746"/>
                </a:solidFill>
                <a:latin typeface="Tahoma" panose="020B0604030504040204" pitchFamily="34" charset="0"/>
                <a:ea typeface="MS Gothic" panose="020B0609070205080204" pitchFamily="49" charset="-128"/>
                <a:cs typeface="Tahoma" panose="020B0604030504040204" pitchFamily="34" charset="0"/>
                <a:hlinkClick r:id="rId2">
                  <a:extLst>
                    <a:ext uri="{A12FA001-AC4F-418D-AE19-62706E023703}">
                      <ahyp:hlinkClr xmlns:ahyp="http://schemas.microsoft.com/office/drawing/2018/hyperlinkcolor" val="tx"/>
                    </a:ext>
                  </a:extLst>
                </a:hlinkClick>
              </a:rPr>
              <a:t>https://spiremaths.co.uk/birdbox/</a:t>
            </a:r>
            <a:endParaRPr lang="en-GB" dirty="0">
              <a:solidFill>
                <a:srgbClr val="F89746"/>
              </a:solidFill>
              <a:latin typeface="Arial" panose="020B0604020202020204" pitchFamily="34" charset="0"/>
              <a:ea typeface="MS Gothic" panose="020B0609070205080204" pitchFamily="49" charset="-128"/>
            </a:endParaRPr>
          </a:p>
        </p:txBody>
      </p:sp>
    </p:spTree>
    <p:extLst>
      <p:ext uri="{BB962C8B-B14F-4D97-AF65-F5344CB8AC3E}">
        <p14:creationId xmlns:p14="http://schemas.microsoft.com/office/powerpoint/2010/main" val="50996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8572739" y="5915649"/>
            <a:ext cx="3057939" cy="723034"/>
          </a:xfrm>
        </p:spPr>
        <p:txBody>
          <a:bodyPr/>
          <a:lstStyle/>
          <a:p>
            <a:r>
              <a:rPr lang="en-US" dirty="0">
                <a:solidFill>
                  <a:srgbClr val="008000"/>
                </a:solidFill>
              </a:rPr>
              <a:t>The Bird Box</a:t>
            </a:r>
            <a:endParaRPr lang="en-US" dirty="0"/>
          </a:p>
        </p:txBody>
      </p:sp>
      <p:sp>
        <p:nvSpPr>
          <p:cNvPr id="5" name="Rectangle 4">
            <a:extLst>
              <a:ext uri="{FF2B5EF4-FFF2-40B4-BE49-F238E27FC236}">
                <a16:creationId xmlns:a16="http://schemas.microsoft.com/office/drawing/2014/main" id="{FE324746-C4A7-1746-AD78-4722ACFDA815}"/>
              </a:ext>
            </a:extLst>
          </p:cNvPr>
          <p:cNvSpPr/>
          <p:nvPr/>
        </p:nvSpPr>
        <p:spPr>
          <a:xfrm>
            <a:off x="797259" y="6277166"/>
            <a:ext cx="3611694" cy="369332"/>
          </a:xfrm>
          <a:prstGeom prst="rect">
            <a:avLst/>
          </a:prstGeom>
        </p:spPr>
        <p:txBody>
          <a:bodyPr wrap="none">
            <a:spAutoFit/>
          </a:bodyPr>
          <a:lstStyle/>
          <a:p>
            <a:pPr>
              <a:spcAft>
                <a:spcPts val="0"/>
              </a:spcAft>
            </a:pPr>
            <a:r>
              <a:rPr lang="en-GB" u="sng" dirty="0">
                <a:solidFill>
                  <a:srgbClr val="F89746"/>
                </a:solidFill>
                <a:latin typeface="Tahoma" panose="020B0604030504040204" pitchFamily="34" charset="0"/>
                <a:ea typeface="MS Gothic" panose="020B0609070205080204" pitchFamily="49" charset="-128"/>
                <a:cs typeface="Tahoma" panose="020B0604030504040204" pitchFamily="34" charset="0"/>
                <a:hlinkClick r:id="rId3">
                  <a:extLst>
                    <a:ext uri="{A12FA001-AC4F-418D-AE19-62706E023703}">
                      <ahyp:hlinkClr xmlns:ahyp="http://schemas.microsoft.com/office/drawing/2018/hyperlinkcolor" val="tx"/>
                    </a:ext>
                  </a:extLst>
                </a:hlinkClick>
              </a:rPr>
              <a:t>https://spiremaths.co.uk/birdbox/</a:t>
            </a:r>
            <a:endParaRPr lang="en-GB" dirty="0">
              <a:solidFill>
                <a:srgbClr val="F89746"/>
              </a:solidFill>
              <a:latin typeface="Arial" panose="020B0604020202020204" pitchFamily="34" charset="0"/>
              <a:ea typeface="MS Gothic" panose="020B0609070205080204" pitchFamily="49" charset="-128"/>
            </a:endParaRPr>
          </a:p>
        </p:txBody>
      </p:sp>
      <p:pic>
        <p:nvPicPr>
          <p:cNvPr id="7" name="Picture 6">
            <a:extLst>
              <a:ext uri="{FF2B5EF4-FFF2-40B4-BE49-F238E27FC236}">
                <a16:creationId xmlns:a16="http://schemas.microsoft.com/office/drawing/2014/main" id="{8F22BDF0-C5BA-D341-A0FA-F4F2BAC20968}"/>
              </a:ext>
            </a:extLst>
          </p:cNvPr>
          <p:cNvPicPr>
            <a:picLocks noChangeAspect="1"/>
          </p:cNvPicPr>
          <p:nvPr/>
        </p:nvPicPr>
        <p:blipFill>
          <a:blip r:embed="rId4"/>
          <a:stretch>
            <a:fillRect/>
          </a:stretch>
        </p:blipFill>
        <p:spPr>
          <a:xfrm>
            <a:off x="408214" y="233732"/>
            <a:ext cx="4653170" cy="3102113"/>
          </a:xfrm>
          <a:prstGeom prst="rect">
            <a:avLst/>
          </a:prstGeom>
        </p:spPr>
      </p:pic>
      <p:graphicFrame>
        <p:nvGraphicFramePr>
          <p:cNvPr id="8" name="Table 7">
            <a:extLst>
              <a:ext uri="{FF2B5EF4-FFF2-40B4-BE49-F238E27FC236}">
                <a16:creationId xmlns:a16="http://schemas.microsoft.com/office/drawing/2014/main" id="{8AE05704-8B2E-E54C-AF10-A92EFB6F5EE6}"/>
              </a:ext>
            </a:extLst>
          </p:cNvPr>
          <p:cNvGraphicFramePr>
            <a:graphicFrameLocks noGrp="1"/>
          </p:cNvGraphicFramePr>
          <p:nvPr>
            <p:extLst>
              <p:ext uri="{D42A27DB-BD31-4B8C-83A1-F6EECF244321}">
                <p14:modId xmlns:p14="http://schemas.microsoft.com/office/powerpoint/2010/main" val="1547166383"/>
              </p:ext>
            </p:extLst>
          </p:nvPr>
        </p:nvGraphicFramePr>
        <p:xfrm>
          <a:off x="5582243" y="185007"/>
          <a:ext cx="5980992" cy="536588"/>
        </p:xfrm>
        <a:graphic>
          <a:graphicData uri="http://schemas.openxmlformats.org/drawingml/2006/table">
            <a:tbl>
              <a:tblPr/>
              <a:tblGrid>
                <a:gridCol w="5980992">
                  <a:extLst>
                    <a:ext uri="{9D8B030D-6E8A-4147-A177-3AD203B41FA5}">
                      <a16:colId xmlns:a16="http://schemas.microsoft.com/office/drawing/2014/main" val="2681340697"/>
                    </a:ext>
                  </a:extLst>
                </a:gridCol>
              </a:tblGrid>
              <a:tr h="536588">
                <a:tc>
                  <a:txBody>
                    <a:bodyPr/>
                    <a:lstStyle/>
                    <a:p>
                      <a:r>
                        <a:rPr lang="en-GB" sz="1400" dirty="0">
                          <a:solidFill>
                            <a:srgbClr val="008000"/>
                          </a:solidFill>
                          <a:effectLst/>
                          <a:latin typeface="Tahoma" panose="020B0604030504040204" pitchFamily="34" charset="0"/>
                        </a:rPr>
                        <a:t>We acknowledge photographers of two birds above, see websites below.</a:t>
                      </a:r>
                      <a:endParaRPr lang="en-GB" sz="1400" dirty="0">
                        <a:solidFill>
                          <a:srgbClr val="008000"/>
                        </a:solidFill>
                        <a:effectLst/>
                      </a:endParaRPr>
                    </a:p>
                  </a:txBody>
                  <a:tcPr anchor="ctr">
                    <a:lnL>
                      <a:noFill/>
                    </a:lnL>
                    <a:lnR>
                      <a:noFill/>
                    </a:lnR>
                    <a:lnT>
                      <a:noFill/>
                    </a:lnT>
                    <a:lnB>
                      <a:noFill/>
                    </a:lnB>
                  </a:tcPr>
                </a:tc>
                <a:extLst>
                  <a:ext uri="{0D108BD9-81ED-4DB2-BD59-A6C34878D82A}">
                    <a16:rowId xmlns:a16="http://schemas.microsoft.com/office/drawing/2014/main" val="37344346"/>
                  </a:ext>
                </a:extLst>
              </a:tr>
            </a:tbl>
          </a:graphicData>
        </a:graphic>
      </p:graphicFrame>
      <p:sp>
        <p:nvSpPr>
          <p:cNvPr id="9" name="TextBox 8">
            <a:extLst>
              <a:ext uri="{FF2B5EF4-FFF2-40B4-BE49-F238E27FC236}">
                <a16:creationId xmlns:a16="http://schemas.microsoft.com/office/drawing/2014/main" id="{DE12F856-1328-4448-B44A-30CBD407FA63}"/>
              </a:ext>
            </a:extLst>
          </p:cNvPr>
          <p:cNvSpPr txBox="1"/>
          <p:nvPr/>
        </p:nvSpPr>
        <p:spPr>
          <a:xfrm>
            <a:off x="6672413" y="716369"/>
            <a:ext cx="4653170" cy="523220"/>
          </a:xfrm>
          <a:prstGeom prst="rect">
            <a:avLst/>
          </a:prstGeom>
          <a:noFill/>
        </p:spPr>
        <p:txBody>
          <a:bodyPr wrap="square" rtlCol="0">
            <a:spAutoFit/>
          </a:bodyPr>
          <a:lstStyle/>
          <a:p>
            <a:r>
              <a:rPr lang="en-US" sz="1400" dirty="0">
                <a:solidFill>
                  <a:srgbClr val="F89746"/>
                </a:solidFill>
                <a:hlinkClick r:id="rId5">
                  <a:extLst>
                    <a:ext uri="{A12FA001-AC4F-418D-AE19-62706E023703}">
                      <ahyp:hlinkClr xmlns:ahyp="http://schemas.microsoft.com/office/drawing/2018/hyperlinkcolor" val="tx"/>
                    </a:ext>
                  </a:extLst>
                </a:hlinkClick>
              </a:rPr>
              <a:t>https://en.wikipedia.org/wiki/Eurasian_blue_tit - /media/File:Eurasian_blue_tit_Lancashire.jpg</a:t>
            </a:r>
            <a:endParaRPr lang="en-US" sz="1400" dirty="0">
              <a:solidFill>
                <a:srgbClr val="F89746"/>
              </a:solidFill>
            </a:endParaRPr>
          </a:p>
        </p:txBody>
      </p:sp>
      <p:sp>
        <p:nvSpPr>
          <p:cNvPr id="10" name="TextBox 9">
            <a:extLst>
              <a:ext uri="{FF2B5EF4-FFF2-40B4-BE49-F238E27FC236}">
                <a16:creationId xmlns:a16="http://schemas.microsoft.com/office/drawing/2014/main" id="{718E8D2F-B87B-EE44-9CD4-9D7328911D46}"/>
              </a:ext>
            </a:extLst>
          </p:cNvPr>
          <p:cNvSpPr txBox="1"/>
          <p:nvPr/>
        </p:nvSpPr>
        <p:spPr>
          <a:xfrm>
            <a:off x="6609257" y="1501750"/>
            <a:ext cx="4492368" cy="307777"/>
          </a:xfrm>
          <a:prstGeom prst="rect">
            <a:avLst/>
          </a:prstGeom>
          <a:noFill/>
        </p:spPr>
        <p:txBody>
          <a:bodyPr wrap="square" rtlCol="0">
            <a:spAutoFit/>
          </a:bodyPr>
          <a:lstStyle/>
          <a:p>
            <a:r>
              <a:rPr lang="en-US" sz="1400" dirty="0">
                <a:solidFill>
                  <a:srgbClr val="F89746"/>
                </a:solidFill>
                <a:hlinkClick r:id="rId6">
                  <a:extLst>
                    <a:ext uri="{A12FA001-AC4F-418D-AE19-62706E023703}">
                      <ahyp:hlinkClr xmlns:ahyp="http://schemas.microsoft.com/office/drawing/2018/hyperlinkcolor" val="tx"/>
                    </a:ext>
                  </a:extLst>
                </a:hlinkClick>
              </a:rPr>
              <a:t>https://en.wikipedia.org/wiki/File:Great_tit_side-on.jpg</a:t>
            </a:r>
            <a:endParaRPr lang="en-US" sz="1400" dirty="0">
              <a:solidFill>
                <a:srgbClr val="F89746"/>
              </a:solidFill>
            </a:endParaRPr>
          </a:p>
        </p:txBody>
      </p:sp>
      <p:sp>
        <p:nvSpPr>
          <p:cNvPr id="3" name="Rectangle 2">
            <a:extLst>
              <a:ext uri="{FF2B5EF4-FFF2-40B4-BE49-F238E27FC236}">
                <a16:creationId xmlns:a16="http://schemas.microsoft.com/office/drawing/2014/main" id="{BBA8FE07-E066-E54E-9EC1-D8C3267759C0}"/>
              </a:ext>
            </a:extLst>
          </p:cNvPr>
          <p:cNvSpPr/>
          <p:nvPr/>
        </p:nvSpPr>
        <p:spPr>
          <a:xfrm>
            <a:off x="284445" y="3530140"/>
            <a:ext cx="5006012" cy="2677656"/>
          </a:xfrm>
          <a:prstGeom prst="rect">
            <a:avLst/>
          </a:prstGeom>
        </p:spPr>
        <p:txBody>
          <a:bodyPr wrap="square">
            <a:spAutoFit/>
          </a:bodyPr>
          <a:lstStyle/>
          <a:p>
            <a:r>
              <a:rPr lang="en-GB" sz="1400" dirty="0">
                <a:solidFill>
                  <a:srgbClr val="008000"/>
                </a:solidFill>
                <a:latin typeface="Tahoma" panose="020B0604030504040204" pitchFamily="34" charset="0"/>
              </a:rPr>
              <a:t>You might want to get your pupils interested in this and cost and build a bird box (or create a model of such from card). </a:t>
            </a:r>
          </a:p>
          <a:p>
            <a:endParaRPr lang="en-GB" sz="1400" dirty="0">
              <a:solidFill>
                <a:srgbClr val="008000"/>
              </a:solidFill>
              <a:latin typeface="Tahoma" panose="020B0604030504040204" pitchFamily="34" charset="0"/>
            </a:endParaRPr>
          </a:p>
          <a:p>
            <a:r>
              <a:rPr lang="en-GB" sz="1400" dirty="0">
                <a:solidFill>
                  <a:srgbClr val="008000"/>
                </a:solidFill>
                <a:latin typeface="Tahoma" panose="020B0604030504040204" pitchFamily="34" charset="0"/>
              </a:rPr>
              <a:t>The British Trust for Ornithology offers a leaflet on building three different bird boxes (each slightly different from the one shown here).</a:t>
            </a:r>
          </a:p>
          <a:p>
            <a:endParaRPr lang="en-GB" sz="1400" dirty="0">
              <a:solidFill>
                <a:srgbClr val="008000"/>
              </a:solidFill>
            </a:endParaRPr>
          </a:p>
          <a:p>
            <a:r>
              <a:rPr lang="en-GB" sz="1400" dirty="0">
                <a:solidFill>
                  <a:srgbClr val="008000"/>
                </a:solidFill>
                <a:latin typeface="Tahoma" panose="020B0604030504040204" pitchFamily="34" charset="0"/>
              </a:rPr>
              <a:t>Also nest box building guidance is available from the the Nest Box Week site right:</a:t>
            </a:r>
          </a:p>
          <a:p>
            <a:endParaRPr lang="en-GB" sz="1400" dirty="0">
              <a:solidFill>
                <a:srgbClr val="008000"/>
              </a:solidFill>
            </a:endParaRPr>
          </a:p>
          <a:p>
            <a:r>
              <a:rPr lang="en-GB" sz="1400" dirty="0">
                <a:solidFill>
                  <a:srgbClr val="008000"/>
                </a:solidFill>
                <a:latin typeface="Tahoma" panose="020B0604030504040204" pitchFamily="34" charset="0"/>
              </a:rPr>
              <a:t>Possible questions etc. are given below but this could be a much more open exercise and give scope for individual work.</a:t>
            </a:r>
            <a:endParaRPr lang="en-GB" sz="1400" dirty="0">
              <a:solidFill>
                <a:srgbClr val="008000"/>
              </a:solidFill>
            </a:endParaRPr>
          </a:p>
        </p:txBody>
      </p:sp>
      <p:sp>
        <p:nvSpPr>
          <p:cNvPr id="4" name="Rectangle 3">
            <a:extLst>
              <a:ext uri="{FF2B5EF4-FFF2-40B4-BE49-F238E27FC236}">
                <a16:creationId xmlns:a16="http://schemas.microsoft.com/office/drawing/2014/main" id="{153BA72C-DD9D-F54A-860F-964FF2BE3D31}"/>
              </a:ext>
            </a:extLst>
          </p:cNvPr>
          <p:cNvSpPr/>
          <p:nvPr/>
        </p:nvSpPr>
        <p:spPr>
          <a:xfrm>
            <a:off x="6753817" y="3123924"/>
            <a:ext cx="5006012" cy="1169551"/>
          </a:xfrm>
          <a:prstGeom prst="rect">
            <a:avLst/>
          </a:prstGeom>
        </p:spPr>
        <p:txBody>
          <a:bodyPr wrap="square">
            <a:spAutoFit/>
          </a:bodyPr>
          <a:lstStyle/>
          <a:p>
            <a:r>
              <a:rPr lang="en-GB" sz="1400" dirty="0">
                <a:solidFill>
                  <a:srgbClr val="008000"/>
                </a:solidFill>
                <a:latin typeface="Tahoma" panose="020B0604030504040204" pitchFamily="34" charset="0"/>
              </a:rPr>
              <a:t>The following is adapted, with permission, from Activity Maths (Level 5): The Bird Box</a:t>
            </a:r>
          </a:p>
          <a:p>
            <a:endParaRPr lang="en-GB" sz="1400" dirty="0">
              <a:solidFill>
                <a:srgbClr val="008000"/>
              </a:solidFill>
            </a:endParaRPr>
          </a:p>
          <a:p>
            <a:r>
              <a:rPr lang="en-GB" sz="1400" dirty="0">
                <a:solidFill>
                  <a:srgbClr val="008000"/>
                </a:solidFill>
                <a:latin typeface="Tahoma" panose="020B0604030504040204" pitchFamily="34" charset="0"/>
              </a:rPr>
              <a:t>The plan for a bird box shown here was designed by the Forestry Commission in 1990. </a:t>
            </a:r>
            <a:endParaRPr lang="en-GB" sz="1400" dirty="0">
              <a:solidFill>
                <a:srgbClr val="008000"/>
              </a:solidFill>
            </a:endParaRPr>
          </a:p>
        </p:txBody>
      </p:sp>
      <p:sp>
        <p:nvSpPr>
          <p:cNvPr id="6" name="Rectangle 5">
            <a:extLst>
              <a:ext uri="{FF2B5EF4-FFF2-40B4-BE49-F238E27FC236}">
                <a16:creationId xmlns:a16="http://schemas.microsoft.com/office/drawing/2014/main" id="{FD0D56E1-95E2-5C43-ABB5-A5CBAEF762E2}"/>
              </a:ext>
            </a:extLst>
          </p:cNvPr>
          <p:cNvSpPr/>
          <p:nvPr/>
        </p:nvSpPr>
        <p:spPr>
          <a:xfrm>
            <a:off x="5290457" y="5155038"/>
            <a:ext cx="2637600" cy="369332"/>
          </a:xfrm>
          <a:prstGeom prst="rect">
            <a:avLst/>
          </a:prstGeom>
        </p:spPr>
        <p:txBody>
          <a:bodyPr wrap="square">
            <a:spAutoFit/>
          </a:bodyPr>
          <a:lstStyle/>
          <a:p>
            <a:r>
              <a:rPr lang="en-US" dirty="0">
                <a:solidFill>
                  <a:srgbClr val="F89746"/>
                </a:solidFill>
                <a:hlinkClick r:id="rId7">
                  <a:extLst>
                    <a:ext uri="{A12FA001-AC4F-418D-AE19-62706E023703}">
                      <ahyp:hlinkClr xmlns:ahyp="http://schemas.microsoft.com/office/drawing/2018/hyperlinkcolor" val="tx"/>
                    </a:ext>
                  </a:extLst>
                </a:hlinkClick>
              </a:rPr>
              <a:t>BTO Nest Box guidance</a:t>
            </a:r>
            <a:endParaRPr lang="en-US" dirty="0">
              <a:solidFill>
                <a:srgbClr val="F89746"/>
              </a:solidFill>
            </a:endParaRPr>
          </a:p>
        </p:txBody>
      </p:sp>
      <p:sp>
        <p:nvSpPr>
          <p:cNvPr id="11" name="Rectangle 10">
            <a:extLst>
              <a:ext uri="{FF2B5EF4-FFF2-40B4-BE49-F238E27FC236}">
                <a16:creationId xmlns:a16="http://schemas.microsoft.com/office/drawing/2014/main" id="{76FE75E7-1F86-2B4D-931F-6327BD87A83D}"/>
              </a:ext>
            </a:extLst>
          </p:cNvPr>
          <p:cNvSpPr/>
          <p:nvPr/>
        </p:nvSpPr>
        <p:spPr>
          <a:xfrm>
            <a:off x="5290457" y="4392126"/>
            <a:ext cx="5596276" cy="369332"/>
          </a:xfrm>
          <a:prstGeom prst="rect">
            <a:avLst/>
          </a:prstGeom>
        </p:spPr>
        <p:txBody>
          <a:bodyPr wrap="none">
            <a:spAutoFit/>
          </a:bodyPr>
          <a:lstStyle/>
          <a:p>
            <a:r>
              <a:rPr lang="en-US" dirty="0">
                <a:solidFill>
                  <a:srgbClr val="F89746"/>
                </a:solidFill>
                <a:hlinkClick r:id="rId8">
                  <a:extLst>
                    <a:ext uri="{A12FA001-AC4F-418D-AE19-62706E023703}">
                      <ahyp:hlinkClr xmlns:ahyp="http://schemas.microsoft.com/office/drawing/2018/hyperlinkcolor" val="tx"/>
                    </a:ext>
                  </a:extLst>
                </a:hlinkClick>
              </a:rPr>
              <a:t>https://</a:t>
            </a:r>
            <a:r>
              <a:rPr lang="en-US" dirty="0" err="1">
                <a:solidFill>
                  <a:srgbClr val="F89746"/>
                </a:solidFill>
                <a:hlinkClick r:id="rId8">
                  <a:extLst>
                    <a:ext uri="{A12FA001-AC4F-418D-AE19-62706E023703}">
                      <ahyp:hlinkClr xmlns:ahyp="http://schemas.microsoft.com/office/drawing/2018/hyperlinkcolor" val="tx"/>
                    </a:ext>
                  </a:extLst>
                </a:hlinkClick>
              </a:rPr>
              <a:t>www.nestboxweek.com</a:t>
            </a:r>
            <a:r>
              <a:rPr lang="en-US" dirty="0">
                <a:solidFill>
                  <a:srgbClr val="F89746"/>
                </a:solidFill>
                <a:hlinkClick r:id="rId8">
                  <a:extLst>
                    <a:ext uri="{A12FA001-AC4F-418D-AE19-62706E023703}">
                      <ahyp:hlinkClr xmlns:ahyp="http://schemas.microsoft.com/office/drawing/2018/hyperlinkcolor" val="tx"/>
                    </a:ext>
                  </a:extLst>
                </a:hlinkClick>
              </a:rPr>
              <a:t>/make-small-hole-</a:t>
            </a:r>
            <a:r>
              <a:rPr lang="en-US" dirty="0" err="1">
                <a:solidFill>
                  <a:srgbClr val="F89746"/>
                </a:solidFill>
                <a:hlinkClick r:id="rId8">
                  <a:extLst>
                    <a:ext uri="{A12FA001-AC4F-418D-AE19-62706E023703}">
                      <ahyp:hlinkClr xmlns:ahyp="http://schemas.microsoft.com/office/drawing/2018/hyperlinkcolor" val="tx"/>
                    </a:ext>
                  </a:extLst>
                </a:hlinkClick>
              </a:rPr>
              <a:t>nestbox</a:t>
            </a:r>
            <a:endParaRPr lang="en-US" dirty="0">
              <a:solidFill>
                <a:srgbClr val="F89746"/>
              </a:solidFill>
            </a:endParaRPr>
          </a:p>
        </p:txBody>
      </p:sp>
      <p:sp>
        <p:nvSpPr>
          <p:cNvPr id="12" name="TextBox 11">
            <a:extLst>
              <a:ext uri="{FF2B5EF4-FFF2-40B4-BE49-F238E27FC236}">
                <a16:creationId xmlns:a16="http://schemas.microsoft.com/office/drawing/2014/main" id="{4B09F9A0-E332-B145-A01E-7F313A9B87D3}"/>
              </a:ext>
            </a:extLst>
          </p:cNvPr>
          <p:cNvSpPr txBox="1"/>
          <p:nvPr/>
        </p:nvSpPr>
        <p:spPr>
          <a:xfrm>
            <a:off x="7130618" y="2117332"/>
            <a:ext cx="2726871" cy="646331"/>
          </a:xfrm>
          <a:prstGeom prst="rect">
            <a:avLst/>
          </a:prstGeom>
          <a:noFill/>
        </p:spPr>
        <p:txBody>
          <a:bodyPr wrap="square" rtlCol="0">
            <a:spAutoFit/>
          </a:bodyPr>
          <a:lstStyle/>
          <a:p>
            <a:pPr algn="ctr"/>
            <a:r>
              <a:rPr lang="en-US" b="1" dirty="0">
                <a:solidFill>
                  <a:srgbClr val="008000"/>
                </a:solidFill>
              </a:rPr>
              <a:t>National Nest Box Week is  14 – 21 February</a:t>
            </a:r>
          </a:p>
        </p:txBody>
      </p:sp>
    </p:spTree>
    <p:extLst>
      <p:ext uri="{BB962C8B-B14F-4D97-AF65-F5344CB8AC3E}">
        <p14:creationId xmlns:p14="http://schemas.microsoft.com/office/powerpoint/2010/main" val="28384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9127671" y="5915649"/>
            <a:ext cx="2982686" cy="723034"/>
          </a:xfrm>
        </p:spPr>
        <p:txBody>
          <a:bodyPr>
            <a:normAutofit fontScale="90000"/>
          </a:bodyPr>
          <a:lstStyle/>
          <a:p>
            <a:r>
              <a:rPr lang="en-US" dirty="0">
                <a:solidFill>
                  <a:srgbClr val="008000"/>
                </a:solidFill>
              </a:rPr>
              <a:t>The Bird Box</a:t>
            </a:r>
            <a:endParaRPr lang="en-US" dirty="0"/>
          </a:p>
        </p:txBody>
      </p:sp>
      <p:graphicFrame>
        <p:nvGraphicFramePr>
          <p:cNvPr id="12" name="Table 11">
            <a:extLst>
              <a:ext uri="{FF2B5EF4-FFF2-40B4-BE49-F238E27FC236}">
                <a16:creationId xmlns:a16="http://schemas.microsoft.com/office/drawing/2014/main" id="{430B8F29-035F-A84F-BCF6-DE7733733F4E}"/>
              </a:ext>
            </a:extLst>
          </p:cNvPr>
          <p:cNvGraphicFramePr>
            <a:graphicFrameLocks noGrp="1"/>
          </p:cNvGraphicFramePr>
          <p:nvPr>
            <p:extLst>
              <p:ext uri="{D42A27DB-BD31-4B8C-83A1-F6EECF244321}">
                <p14:modId xmlns:p14="http://schemas.microsoft.com/office/powerpoint/2010/main" val="262521412"/>
              </p:ext>
            </p:extLst>
          </p:nvPr>
        </p:nvGraphicFramePr>
        <p:xfrm>
          <a:off x="239889" y="219317"/>
          <a:ext cx="5938157" cy="3931920"/>
        </p:xfrm>
        <a:graphic>
          <a:graphicData uri="http://schemas.openxmlformats.org/drawingml/2006/table">
            <a:tbl>
              <a:tblPr/>
              <a:tblGrid>
                <a:gridCol w="5938157">
                  <a:extLst>
                    <a:ext uri="{9D8B030D-6E8A-4147-A177-3AD203B41FA5}">
                      <a16:colId xmlns:a16="http://schemas.microsoft.com/office/drawing/2014/main" val="1645781436"/>
                    </a:ext>
                  </a:extLst>
                </a:gridCol>
              </a:tblGrid>
              <a:tr h="0">
                <a:tc>
                  <a:txBody>
                    <a:bodyPr/>
                    <a:lstStyle/>
                    <a:p>
                      <a:r>
                        <a:rPr lang="en-GB" sz="1800" dirty="0">
                          <a:solidFill>
                            <a:srgbClr val="008000"/>
                          </a:solidFill>
                          <a:effectLst/>
                        </a:rPr>
                        <a:t>Plan below will make a bird box for a small bird such as a wren, tree sparrow, great tit, coal tit and nuthatch. The wood must not be treated with any chemicals as these might harm the birds. Maximum diameter of the hole for blue tit is 25mm.</a:t>
                      </a:r>
                    </a:p>
                    <a:p>
                      <a:endParaRPr lang="en-GB" sz="1800" dirty="0">
                        <a:solidFill>
                          <a:srgbClr val="008000"/>
                        </a:solidFill>
                        <a:effectLst/>
                      </a:endParaRPr>
                    </a:p>
                    <a:p>
                      <a:r>
                        <a:rPr lang="en-GB" sz="1800" dirty="0">
                          <a:solidFill>
                            <a:srgbClr val="008000"/>
                          </a:solidFill>
                          <a:effectLst/>
                        </a:rPr>
                        <a:t>Instructions to make box shown on the right:</a:t>
                      </a:r>
                    </a:p>
                    <a:p>
                      <a:endParaRPr lang="en-GB" dirty="0">
                        <a:solidFill>
                          <a:srgbClr val="008000"/>
                        </a:solidFill>
                        <a:effectLst/>
                      </a:endParaRPr>
                    </a:p>
                    <a:p>
                      <a:pPr lvl="1">
                        <a:buFont typeface="Arial" panose="020B0604020202020204" pitchFamily="34" charset="0"/>
                        <a:buChar char="•"/>
                      </a:pPr>
                      <a:r>
                        <a:rPr lang="en-GB" sz="1800" dirty="0">
                          <a:solidFill>
                            <a:srgbClr val="008000"/>
                          </a:solidFill>
                          <a:effectLst/>
                        </a:rPr>
                        <a:t>cut wood as shown above;</a:t>
                      </a:r>
                      <a:endParaRPr lang="en-GB" dirty="0">
                        <a:solidFill>
                          <a:srgbClr val="008000"/>
                        </a:solidFill>
                        <a:effectLst/>
                      </a:endParaRPr>
                    </a:p>
                    <a:p>
                      <a:pPr lvl="1">
                        <a:buFont typeface="Arial" panose="020B0604020202020204" pitchFamily="34" charset="0"/>
                        <a:buChar char="•"/>
                      </a:pPr>
                      <a:r>
                        <a:rPr lang="en-GB" sz="1800" dirty="0">
                          <a:solidFill>
                            <a:srgbClr val="008000"/>
                          </a:solidFill>
                          <a:effectLst/>
                        </a:rPr>
                        <a:t>drill hole in front;</a:t>
                      </a:r>
                      <a:endParaRPr lang="en-GB" dirty="0">
                        <a:solidFill>
                          <a:srgbClr val="008000"/>
                        </a:solidFill>
                        <a:effectLst/>
                      </a:endParaRPr>
                    </a:p>
                    <a:p>
                      <a:pPr lvl="1">
                        <a:buFont typeface="Arial" panose="020B0604020202020204" pitchFamily="34" charset="0"/>
                        <a:buChar char="•"/>
                      </a:pPr>
                      <a:r>
                        <a:rPr lang="en-GB" sz="1800" dirty="0">
                          <a:solidFill>
                            <a:srgbClr val="008000"/>
                          </a:solidFill>
                          <a:effectLst/>
                        </a:rPr>
                        <a:t>fix sides. to floor;</a:t>
                      </a:r>
                      <a:endParaRPr lang="en-GB" dirty="0">
                        <a:solidFill>
                          <a:srgbClr val="008000"/>
                        </a:solidFill>
                        <a:effectLst/>
                      </a:endParaRPr>
                    </a:p>
                    <a:p>
                      <a:pPr lvl="1">
                        <a:buFont typeface="Arial" panose="020B0604020202020204" pitchFamily="34" charset="0"/>
                        <a:buChar char="•"/>
                      </a:pPr>
                      <a:r>
                        <a:rPr lang="en-GB" sz="1800" dirty="0">
                          <a:solidFill>
                            <a:srgbClr val="008000"/>
                          </a:solidFill>
                          <a:effectLst/>
                        </a:rPr>
                        <a:t>join the front to this;</a:t>
                      </a:r>
                      <a:endParaRPr lang="en-GB" dirty="0">
                        <a:solidFill>
                          <a:srgbClr val="008000"/>
                        </a:solidFill>
                        <a:effectLst/>
                      </a:endParaRPr>
                    </a:p>
                    <a:p>
                      <a:pPr lvl="1">
                        <a:buFont typeface="Arial" panose="020B0604020202020204" pitchFamily="34" charset="0"/>
                        <a:buChar char="•"/>
                      </a:pPr>
                      <a:r>
                        <a:rPr lang="en-GB" sz="1800" dirty="0">
                          <a:solidFill>
                            <a:srgbClr val="008000"/>
                          </a:solidFill>
                          <a:effectLst/>
                        </a:rPr>
                        <a:t>join the back to this;</a:t>
                      </a:r>
                      <a:endParaRPr lang="en-GB" dirty="0">
                        <a:solidFill>
                          <a:srgbClr val="008000"/>
                        </a:solidFill>
                        <a:effectLst/>
                      </a:endParaRPr>
                    </a:p>
                    <a:p>
                      <a:pPr lvl="1">
                        <a:buFont typeface="Arial" panose="020B0604020202020204" pitchFamily="34" charset="0"/>
                        <a:buChar char="•"/>
                      </a:pPr>
                      <a:r>
                        <a:rPr lang="en-GB" sz="1800" dirty="0">
                          <a:solidFill>
                            <a:srgbClr val="008000"/>
                          </a:solidFill>
                          <a:effectLst/>
                        </a:rPr>
                        <a:t>hinge the roof to the back.</a:t>
                      </a:r>
                    </a:p>
                  </a:txBody>
                  <a:tcPr anchor="ctr">
                    <a:lnL>
                      <a:noFill/>
                    </a:lnL>
                    <a:lnR>
                      <a:noFill/>
                    </a:lnR>
                    <a:lnT>
                      <a:noFill/>
                    </a:lnT>
                    <a:lnB>
                      <a:noFill/>
                    </a:lnB>
                  </a:tcPr>
                </a:tc>
                <a:extLst>
                  <a:ext uri="{0D108BD9-81ED-4DB2-BD59-A6C34878D82A}">
                    <a16:rowId xmlns:a16="http://schemas.microsoft.com/office/drawing/2014/main" val="944836235"/>
                  </a:ext>
                </a:extLst>
              </a:tr>
            </a:tbl>
          </a:graphicData>
        </a:graphic>
      </p:graphicFrame>
      <p:pic>
        <p:nvPicPr>
          <p:cNvPr id="13" name="Picture 12">
            <a:extLst>
              <a:ext uri="{FF2B5EF4-FFF2-40B4-BE49-F238E27FC236}">
                <a16:creationId xmlns:a16="http://schemas.microsoft.com/office/drawing/2014/main" id="{DAA482AF-949D-A94A-A652-20344BDDD1E4}"/>
              </a:ext>
            </a:extLst>
          </p:cNvPr>
          <p:cNvPicPr>
            <a:picLocks noChangeAspect="1"/>
          </p:cNvPicPr>
          <p:nvPr/>
        </p:nvPicPr>
        <p:blipFill>
          <a:blip r:embed="rId3"/>
          <a:stretch>
            <a:fillRect/>
          </a:stretch>
        </p:blipFill>
        <p:spPr>
          <a:xfrm>
            <a:off x="5963532" y="1358660"/>
            <a:ext cx="2186414" cy="367184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305F44B9-FDDF-DA4E-8638-71D3424465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271" y="5030500"/>
            <a:ext cx="8705521" cy="1608183"/>
          </a:xfrm>
          <a:prstGeom prst="rect">
            <a:avLst/>
          </a:prstGeom>
          <a:noFill/>
          <a:ln>
            <a:noFill/>
          </a:ln>
        </p:spPr>
      </p:pic>
      <p:sp>
        <p:nvSpPr>
          <p:cNvPr id="15" name="Rectangle 14">
            <a:extLst>
              <a:ext uri="{FF2B5EF4-FFF2-40B4-BE49-F238E27FC236}">
                <a16:creationId xmlns:a16="http://schemas.microsoft.com/office/drawing/2014/main" id="{71B53A8B-D828-6844-B917-2B3ECF13D8E1}"/>
              </a:ext>
            </a:extLst>
          </p:cNvPr>
          <p:cNvSpPr/>
          <p:nvPr/>
        </p:nvSpPr>
        <p:spPr>
          <a:xfrm>
            <a:off x="8329560" y="390586"/>
            <a:ext cx="3198008" cy="2585323"/>
          </a:xfrm>
          <a:prstGeom prst="rect">
            <a:avLst/>
          </a:prstGeom>
        </p:spPr>
        <p:txBody>
          <a:bodyPr wrap="square">
            <a:spAutoFit/>
          </a:bodyPr>
          <a:lstStyle/>
          <a:p>
            <a:r>
              <a:rPr lang="en-GB" dirty="0">
                <a:solidFill>
                  <a:srgbClr val="008000"/>
                </a:solidFill>
              </a:rPr>
              <a:t>The box is glued and nailed. The hook and eye stops grey squirrels harming the eggs or chicks. Boxes can be nailed to posts or tied to trees using wire. The box must not get too much sun as this will kill the chicks. Fix the box so the entrance hole points down. </a:t>
            </a:r>
          </a:p>
        </p:txBody>
      </p:sp>
    </p:spTree>
    <p:extLst>
      <p:ext uri="{BB962C8B-B14F-4D97-AF65-F5344CB8AC3E}">
        <p14:creationId xmlns:p14="http://schemas.microsoft.com/office/powerpoint/2010/main" val="288255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9127671" y="5915649"/>
            <a:ext cx="2982686" cy="723034"/>
          </a:xfrm>
        </p:spPr>
        <p:txBody>
          <a:bodyPr>
            <a:normAutofit fontScale="90000"/>
          </a:bodyPr>
          <a:lstStyle/>
          <a:p>
            <a:r>
              <a:rPr lang="en-US" dirty="0">
                <a:solidFill>
                  <a:srgbClr val="008000"/>
                </a:solidFill>
              </a:rPr>
              <a:t>The Bird Box</a:t>
            </a:r>
            <a:endParaRPr lang="en-US" dirty="0"/>
          </a:p>
        </p:txBody>
      </p:sp>
      <p:graphicFrame>
        <p:nvGraphicFramePr>
          <p:cNvPr id="12" name="Table 11">
            <a:extLst>
              <a:ext uri="{FF2B5EF4-FFF2-40B4-BE49-F238E27FC236}">
                <a16:creationId xmlns:a16="http://schemas.microsoft.com/office/drawing/2014/main" id="{430B8F29-035F-A84F-BCF6-DE7733733F4E}"/>
              </a:ext>
            </a:extLst>
          </p:cNvPr>
          <p:cNvGraphicFramePr>
            <a:graphicFrameLocks noGrp="1"/>
          </p:cNvGraphicFramePr>
          <p:nvPr>
            <p:extLst>
              <p:ext uri="{D42A27DB-BD31-4B8C-83A1-F6EECF244321}">
                <p14:modId xmlns:p14="http://schemas.microsoft.com/office/powerpoint/2010/main" val="560535240"/>
              </p:ext>
            </p:extLst>
          </p:nvPr>
        </p:nvGraphicFramePr>
        <p:xfrm>
          <a:off x="239889" y="219317"/>
          <a:ext cx="5544029" cy="2834640"/>
        </p:xfrm>
        <a:graphic>
          <a:graphicData uri="http://schemas.openxmlformats.org/drawingml/2006/table">
            <a:tbl>
              <a:tblPr/>
              <a:tblGrid>
                <a:gridCol w="5544029">
                  <a:extLst>
                    <a:ext uri="{9D8B030D-6E8A-4147-A177-3AD203B41FA5}">
                      <a16:colId xmlns:a16="http://schemas.microsoft.com/office/drawing/2014/main" val="1645781436"/>
                    </a:ext>
                  </a:extLst>
                </a:gridCol>
              </a:tblGrid>
              <a:tr h="0">
                <a:tc>
                  <a:txBody>
                    <a:bodyPr/>
                    <a:lstStyle/>
                    <a:p>
                      <a:r>
                        <a:rPr lang="en-GB" sz="1800" b="1" kern="1200" dirty="0">
                          <a:solidFill>
                            <a:srgbClr val="008000"/>
                          </a:solidFill>
                          <a:effectLst/>
                          <a:latin typeface="+mn-lt"/>
                          <a:ea typeface="+mn-ea"/>
                          <a:cs typeface="+mn-cs"/>
                        </a:rPr>
                        <a:t>Materials (for a real box)</a:t>
                      </a:r>
                      <a:endParaRPr lang="en-GB" dirty="0">
                        <a:solidFill>
                          <a:srgbClr val="008000"/>
                        </a:solidFill>
                        <a:effectLst/>
                      </a:endParaRPr>
                    </a:p>
                    <a:p>
                      <a:r>
                        <a:rPr lang="en-GB" sz="1800" kern="1200" dirty="0">
                          <a:solidFill>
                            <a:srgbClr val="008000"/>
                          </a:solidFill>
                          <a:effectLst/>
                          <a:latin typeface="+mn-lt"/>
                          <a:ea typeface="+mn-ea"/>
                          <a:cs typeface="+mn-cs"/>
                        </a:rPr>
                        <a:t>Using the plans answer these questions.</a:t>
                      </a:r>
                    </a:p>
                    <a:p>
                      <a:endParaRPr lang="en-GB" dirty="0">
                        <a:solidFill>
                          <a:srgbClr val="008000"/>
                        </a:solidFill>
                        <a:effectLst/>
                      </a:endParaRPr>
                    </a:p>
                    <a:p>
                      <a:pPr marL="342900" indent="-342900">
                        <a:buFont typeface="+mj-lt"/>
                        <a:buAutoNum type="arabicPeriod"/>
                      </a:pPr>
                      <a:r>
                        <a:rPr lang="en-GB" sz="1800" kern="1200" dirty="0">
                          <a:solidFill>
                            <a:srgbClr val="008000"/>
                          </a:solidFill>
                          <a:effectLst/>
                          <a:latin typeface="+mn-lt"/>
                          <a:ea typeface="+mn-ea"/>
                          <a:cs typeface="+mn-cs"/>
                        </a:rPr>
                        <a:t>What width of wood is needed for the box?</a:t>
                      </a:r>
                    </a:p>
                    <a:p>
                      <a:pPr marL="342900" indent="-342900">
                        <a:buFont typeface="+mj-lt"/>
                        <a:buAutoNum type="arabicPeriod"/>
                      </a:pPr>
                      <a:r>
                        <a:rPr lang="en-GB" sz="1800" kern="1200" dirty="0">
                          <a:solidFill>
                            <a:srgbClr val="008000"/>
                          </a:solidFill>
                          <a:effectLst/>
                          <a:latin typeface="+mn-lt"/>
                          <a:ea typeface="+mn-ea"/>
                          <a:cs typeface="+mn-cs"/>
                        </a:rPr>
                        <a:t>The thickness of the box is not on the plans, what thickness will you use (it should be at </a:t>
                      </a:r>
                      <a:r>
                        <a:rPr lang="en-GB" sz="1800" kern="1200" dirty="0" err="1">
                          <a:solidFill>
                            <a:srgbClr val="008000"/>
                          </a:solidFill>
                          <a:effectLst/>
                          <a:latin typeface="+mn-lt"/>
                          <a:ea typeface="+mn-ea"/>
                          <a:cs typeface="+mn-cs"/>
                        </a:rPr>
                        <a:t>leaset</a:t>
                      </a:r>
                      <a:r>
                        <a:rPr lang="en-GB" sz="1800" kern="1200" dirty="0">
                          <a:solidFill>
                            <a:srgbClr val="008000"/>
                          </a:solidFill>
                          <a:effectLst/>
                          <a:latin typeface="+mn-lt"/>
                          <a:ea typeface="+mn-ea"/>
                          <a:cs typeface="+mn-cs"/>
                        </a:rPr>
                        <a:t> 15mm)?</a:t>
                      </a:r>
                    </a:p>
                    <a:p>
                      <a:pPr marL="342900" indent="-342900">
                        <a:buFont typeface="+mj-lt"/>
                        <a:buAutoNum type="arabicPeriod"/>
                      </a:pPr>
                      <a:r>
                        <a:rPr lang="en-GB" sz="1800" kern="1200" dirty="0">
                          <a:solidFill>
                            <a:srgbClr val="008000"/>
                          </a:solidFill>
                          <a:effectLst/>
                          <a:latin typeface="+mn-lt"/>
                          <a:ea typeface="+mn-ea"/>
                          <a:cs typeface="+mn-cs"/>
                        </a:rPr>
                        <a:t>What length of wood is needed?</a:t>
                      </a:r>
                    </a:p>
                    <a:p>
                      <a:pPr marL="342900" indent="-342900">
                        <a:buFont typeface="+mj-lt"/>
                        <a:buAutoNum type="arabicPeriod"/>
                      </a:pPr>
                      <a:r>
                        <a:rPr lang="en-GB" sz="1800" kern="1200" dirty="0">
                          <a:solidFill>
                            <a:srgbClr val="008000"/>
                          </a:solidFill>
                          <a:effectLst/>
                          <a:latin typeface="+mn-lt"/>
                          <a:ea typeface="+mn-ea"/>
                          <a:cs typeface="+mn-cs"/>
                        </a:rPr>
                        <a:t>What length of wood will you buy?</a:t>
                      </a:r>
                    </a:p>
                    <a:p>
                      <a:pPr marL="342900" indent="-342900">
                        <a:buFont typeface="+mj-lt"/>
                        <a:buAutoNum type="arabicPeriod"/>
                      </a:pPr>
                      <a:r>
                        <a:rPr lang="en-GB" sz="1800" kern="1200" dirty="0">
                          <a:solidFill>
                            <a:srgbClr val="008000"/>
                          </a:solidFill>
                          <a:effectLst/>
                          <a:latin typeface="+mn-lt"/>
                          <a:ea typeface="+mn-ea"/>
                          <a:cs typeface="+mn-cs"/>
                        </a:rPr>
                        <a:t>What else do you need to make the box? Be precise.</a:t>
                      </a:r>
                    </a:p>
                    <a:p>
                      <a:pPr marL="342900" indent="-342900">
                        <a:buFont typeface="+mj-lt"/>
                        <a:buAutoNum type="arabicPeriod"/>
                      </a:pPr>
                      <a:r>
                        <a:rPr lang="en-GB" sz="1800" kern="1200" dirty="0">
                          <a:solidFill>
                            <a:srgbClr val="008000"/>
                          </a:solidFill>
                          <a:effectLst/>
                          <a:latin typeface="+mn-lt"/>
                          <a:ea typeface="+mn-ea"/>
                          <a:cs typeface="+mn-cs"/>
                        </a:rPr>
                        <a:t>How much do you think it might cost (also see later)?</a:t>
                      </a:r>
                    </a:p>
                  </a:txBody>
                  <a:tcPr anchor="ctr">
                    <a:lnL>
                      <a:noFill/>
                    </a:lnL>
                    <a:lnR>
                      <a:noFill/>
                    </a:lnR>
                    <a:lnT>
                      <a:noFill/>
                    </a:lnT>
                    <a:lnB>
                      <a:noFill/>
                    </a:lnB>
                  </a:tcPr>
                </a:tc>
                <a:extLst>
                  <a:ext uri="{0D108BD9-81ED-4DB2-BD59-A6C34878D82A}">
                    <a16:rowId xmlns:a16="http://schemas.microsoft.com/office/drawing/2014/main" val="944836235"/>
                  </a:ext>
                </a:extLst>
              </a:tr>
            </a:tbl>
          </a:graphicData>
        </a:graphic>
      </p:graphicFrame>
      <p:pic>
        <p:nvPicPr>
          <p:cNvPr id="13" name="Picture 12">
            <a:extLst>
              <a:ext uri="{FF2B5EF4-FFF2-40B4-BE49-F238E27FC236}">
                <a16:creationId xmlns:a16="http://schemas.microsoft.com/office/drawing/2014/main" id="{DAA482AF-949D-A94A-A652-20344BDDD1E4}"/>
              </a:ext>
            </a:extLst>
          </p:cNvPr>
          <p:cNvPicPr>
            <a:picLocks noChangeAspect="1"/>
          </p:cNvPicPr>
          <p:nvPr/>
        </p:nvPicPr>
        <p:blipFill>
          <a:blip r:embed="rId3"/>
          <a:stretch>
            <a:fillRect/>
          </a:stretch>
        </p:blipFill>
        <p:spPr>
          <a:xfrm>
            <a:off x="5963532" y="1358660"/>
            <a:ext cx="2186414" cy="367184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305F44B9-FDDF-DA4E-8638-71D3424465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271" y="5030500"/>
            <a:ext cx="8705521" cy="1608183"/>
          </a:xfrm>
          <a:prstGeom prst="rect">
            <a:avLst/>
          </a:prstGeom>
          <a:noFill/>
          <a:ln>
            <a:noFill/>
          </a:ln>
        </p:spPr>
      </p:pic>
    </p:spTree>
    <p:extLst>
      <p:ext uri="{BB962C8B-B14F-4D97-AF65-F5344CB8AC3E}">
        <p14:creationId xmlns:p14="http://schemas.microsoft.com/office/powerpoint/2010/main" val="132443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9127671" y="5915649"/>
            <a:ext cx="2982686" cy="723034"/>
          </a:xfrm>
        </p:spPr>
        <p:txBody>
          <a:bodyPr>
            <a:normAutofit fontScale="90000"/>
          </a:bodyPr>
          <a:lstStyle/>
          <a:p>
            <a:r>
              <a:rPr lang="en-US" dirty="0">
                <a:solidFill>
                  <a:srgbClr val="008000"/>
                </a:solidFill>
              </a:rPr>
              <a:t>The Bird Box</a:t>
            </a:r>
            <a:endParaRPr lang="en-US" dirty="0"/>
          </a:p>
        </p:txBody>
      </p:sp>
      <p:graphicFrame>
        <p:nvGraphicFramePr>
          <p:cNvPr id="12" name="Table 11">
            <a:extLst>
              <a:ext uri="{FF2B5EF4-FFF2-40B4-BE49-F238E27FC236}">
                <a16:creationId xmlns:a16="http://schemas.microsoft.com/office/drawing/2014/main" id="{430B8F29-035F-A84F-BCF6-DE7733733F4E}"/>
              </a:ext>
            </a:extLst>
          </p:cNvPr>
          <p:cNvGraphicFramePr>
            <a:graphicFrameLocks noGrp="1"/>
          </p:cNvGraphicFramePr>
          <p:nvPr>
            <p:extLst>
              <p:ext uri="{D42A27DB-BD31-4B8C-83A1-F6EECF244321}">
                <p14:modId xmlns:p14="http://schemas.microsoft.com/office/powerpoint/2010/main" val="1947369864"/>
              </p:ext>
            </p:extLst>
          </p:nvPr>
        </p:nvGraphicFramePr>
        <p:xfrm>
          <a:off x="239889" y="219317"/>
          <a:ext cx="5938157" cy="4023360"/>
        </p:xfrm>
        <a:graphic>
          <a:graphicData uri="http://schemas.openxmlformats.org/drawingml/2006/table">
            <a:tbl>
              <a:tblPr/>
              <a:tblGrid>
                <a:gridCol w="5938157">
                  <a:extLst>
                    <a:ext uri="{9D8B030D-6E8A-4147-A177-3AD203B41FA5}">
                      <a16:colId xmlns:a16="http://schemas.microsoft.com/office/drawing/2014/main" val="1645781436"/>
                    </a:ext>
                  </a:extLst>
                </a:gridCol>
              </a:tblGrid>
              <a:tr h="0">
                <a:tc>
                  <a:txBody>
                    <a:bodyPr/>
                    <a:lstStyle/>
                    <a:p>
                      <a:r>
                        <a:rPr lang="en-GB" sz="1800" b="1" kern="1200" dirty="0">
                          <a:solidFill>
                            <a:srgbClr val="008000"/>
                          </a:solidFill>
                          <a:effectLst/>
                          <a:latin typeface="+mn-lt"/>
                          <a:ea typeface="+mn-ea"/>
                          <a:cs typeface="+mn-cs"/>
                        </a:rPr>
                        <a:t>Buying wood</a:t>
                      </a:r>
                      <a:endParaRPr lang="en-GB" dirty="0">
                        <a:solidFill>
                          <a:srgbClr val="008000"/>
                        </a:solidFill>
                        <a:effectLst/>
                      </a:endParaRPr>
                    </a:p>
                    <a:p>
                      <a:r>
                        <a:rPr lang="en-GB" sz="1800" kern="1200" dirty="0">
                          <a:solidFill>
                            <a:srgbClr val="008000"/>
                          </a:solidFill>
                          <a:effectLst/>
                          <a:latin typeface="+mn-lt"/>
                          <a:ea typeface="+mn-ea"/>
                          <a:cs typeface="+mn-cs"/>
                        </a:rPr>
                        <a:t>You can usually buy wood in three different ways: </a:t>
                      </a:r>
                      <a:endParaRPr lang="en-GB" dirty="0">
                        <a:solidFill>
                          <a:srgbClr val="008000"/>
                        </a:solidFill>
                        <a:effectLst/>
                      </a:endParaRPr>
                    </a:p>
                    <a:p>
                      <a:pPr marL="742950" lvl="1" indent="-285750">
                        <a:buFont typeface="Arial" panose="020B0604020202020204" pitchFamily="34" charset="0"/>
                        <a:buChar char="•"/>
                      </a:pPr>
                      <a:r>
                        <a:rPr lang="en-GB" sz="1800" kern="1200" dirty="0">
                          <a:solidFill>
                            <a:srgbClr val="008000"/>
                          </a:solidFill>
                          <a:effectLst/>
                          <a:latin typeface="+mn-lt"/>
                          <a:ea typeface="+mn-ea"/>
                          <a:cs typeface="+mn-cs"/>
                        </a:rPr>
                        <a:t>in 1.8m lengths;</a:t>
                      </a:r>
                    </a:p>
                    <a:p>
                      <a:pPr marL="742950" lvl="1" indent="-285750">
                        <a:buFont typeface="Arial" panose="020B0604020202020204" pitchFamily="34" charset="0"/>
                        <a:buChar char="•"/>
                      </a:pPr>
                      <a:r>
                        <a:rPr lang="en-GB" sz="1800" kern="1200" dirty="0">
                          <a:solidFill>
                            <a:srgbClr val="008000"/>
                          </a:solidFill>
                          <a:effectLst/>
                          <a:latin typeface="+mn-lt"/>
                          <a:ea typeface="+mn-ea"/>
                          <a:cs typeface="+mn-cs"/>
                        </a:rPr>
                        <a:t>in 2.4m lengths;</a:t>
                      </a:r>
                    </a:p>
                    <a:p>
                      <a:pPr marL="742950" lvl="1" indent="-285750">
                        <a:buFont typeface="Arial" panose="020B0604020202020204" pitchFamily="34" charset="0"/>
                        <a:buChar char="•"/>
                      </a:pPr>
                      <a:r>
                        <a:rPr lang="en-GB" sz="1800" kern="1200" dirty="0">
                          <a:solidFill>
                            <a:srgbClr val="008000"/>
                          </a:solidFill>
                          <a:effectLst/>
                          <a:latin typeface="+mn-lt"/>
                          <a:ea typeface="+mn-ea"/>
                          <a:cs typeface="+mn-cs"/>
                        </a:rPr>
                        <a:t>in some places you can get it cut to length, but this costs more and you often buy it to the nearest 30cm, with minimum length 60cm and maximum length 3.9m.</a:t>
                      </a:r>
                    </a:p>
                    <a:p>
                      <a:endParaRPr lang="en-GB" sz="1800" kern="1200" dirty="0">
                        <a:solidFill>
                          <a:srgbClr val="008000"/>
                        </a:solidFill>
                        <a:effectLst/>
                        <a:latin typeface="+mn-lt"/>
                        <a:ea typeface="+mn-ea"/>
                        <a:cs typeface="+mn-cs"/>
                      </a:endParaRPr>
                    </a:p>
                    <a:p>
                      <a:r>
                        <a:rPr lang="en-GB" sz="1800" kern="1200" dirty="0">
                          <a:solidFill>
                            <a:srgbClr val="008000"/>
                          </a:solidFill>
                          <a:effectLst/>
                          <a:latin typeface="+mn-lt"/>
                          <a:ea typeface="+mn-ea"/>
                          <a:cs typeface="+mn-cs"/>
                        </a:rPr>
                        <a:t>1.  What would be the best way to do this for one box?</a:t>
                      </a:r>
                      <a:endParaRPr lang="en-GB" dirty="0">
                        <a:solidFill>
                          <a:srgbClr val="008000"/>
                        </a:solidFill>
                        <a:effectLst/>
                      </a:endParaRPr>
                    </a:p>
                    <a:p>
                      <a:r>
                        <a:rPr lang="en-GB" sz="1800" kern="1200" dirty="0">
                          <a:solidFill>
                            <a:srgbClr val="008000"/>
                          </a:solidFill>
                          <a:effectLst/>
                          <a:latin typeface="+mn-lt"/>
                          <a:ea typeface="+mn-ea"/>
                          <a:cs typeface="+mn-cs"/>
                        </a:rPr>
                        <a:t>2. For making e.g. 10 boxes to sell for a good cause?</a:t>
                      </a:r>
                      <a:endParaRPr lang="en-GB" dirty="0">
                        <a:solidFill>
                          <a:srgbClr val="008000"/>
                        </a:solidFill>
                        <a:effectLst/>
                      </a:endParaRPr>
                    </a:p>
                    <a:p>
                      <a:r>
                        <a:rPr lang="en-GB" sz="1800" kern="1200" dirty="0">
                          <a:solidFill>
                            <a:srgbClr val="008000"/>
                          </a:solidFill>
                          <a:effectLst/>
                          <a:latin typeface="+mn-lt"/>
                          <a:ea typeface="+mn-ea"/>
                          <a:cs typeface="+mn-cs"/>
                        </a:rPr>
                        <a:t>3.  For making one for everyone in the group?</a:t>
                      </a:r>
                      <a:endParaRPr lang="en-GB" dirty="0">
                        <a:solidFill>
                          <a:srgbClr val="008000"/>
                        </a:solidFill>
                        <a:effectLst/>
                      </a:endParaRPr>
                    </a:p>
                    <a:p>
                      <a:r>
                        <a:rPr lang="en-GB" sz="1800" kern="1200" dirty="0">
                          <a:solidFill>
                            <a:srgbClr val="008000"/>
                          </a:solidFill>
                          <a:effectLst/>
                          <a:latin typeface="+mn-lt"/>
                          <a:ea typeface="+mn-ea"/>
                          <a:cs typeface="+mn-cs"/>
                        </a:rPr>
                        <a:t>4.  When would you need to do this? </a:t>
                      </a:r>
                      <a:endParaRPr lang="en-GB" dirty="0">
                        <a:solidFill>
                          <a:srgbClr val="008000"/>
                        </a:solidFill>
                        <a:effectLst/>
                      </a:endParaRPr>
                    </a:p>
                  </a:txBody>
                  <a:tcPr anchor="ctr">
                    <a:lnL>
                      <a:noFill/>
                    </a:lnL>
                    <a:lnR>
                      <a:noFill/>
                    </a:lnR>
                    <a:lnT>
                      <a:noFill/>
                    </a:lnT>
                    <a:lnB>
                      <a:noFill/>
                    </a:lnB>
                  </a:tcPr>
                </a:tc>
                <a:extLst>
                  <a:ext uri="{0D108BD9-81ED-4DB2-BD59-A6C34878D82A}">
                    <a16:rowId xmlns:a16="http://schemas.microsoft.com/office/drawing/2014/main" val="944836235"/>
                  </a:ext>
                </a:extLst>
              </a:tr>
              <a:tr h="0">
                <a:tc>
                  <a:txBody>
                    <a:bodyPr/>
                    <a:lstStyle/>
                    <a:p>
                      <a:endParaRPr lang="en-GB" dirty="0">
                        <a:solidFill>
                          <a:srgbClr val="008000"/>
                        </a:solidFill>
                        <a:effectLst/>
                      </a:endParaRPr>
                    </a:p>
                  </a:txBody>
                  <a:tcPr anchor="ctr">
                    <a:lnL>
                      <a:noFill/>
                    </a:lnL>
                    <a:lnR>
                      <a:noFill/>
                    </a:lnR>
                    <a:lnT>
                      <a:noFill/>
                    </a:lnT>
                    <a:lnB>
                      <a:noFill/>
                    </a:lnB>
                  </a:tcPr>
                </a:tc>
                <a:extLst>
                  <a:ext uri="{0D108BD9-81ED-4DB2-BD59-A6C34878D82A}">
                    <a16:rowId xmlns:a16="http://schemas.microsoft.com/office/drawing/2014/main" val="1975697409"/>
                  </a:ext>
                </a:extLst>
              </a:tr>
            </a:tbl>
          </a:graphicData>
        </a:graphic>
      </p:graphicFrame>
      <p:pic>
        <p:nvPicPr>
          <p:cNvPr id="13" name="Picture 12">
            <a:extLst>
              <a:ext uri="{FF2B5EF4-FFF2-40B4-BE49-F238E27FC236}">
                <a16:creationId xmlns:a16="http://schemas.microsoft.com/office/drawing/2014/main" id="{DAA482AF-949D-A94A-A652-20344BDDD1E4}"/>
              </a:ext>
            </a:extLst>
          </p:cNvPr>
          <p:cNvPicPr>
            <a:picLocks noChangeAspect="1"/>
          </p:cNvPicPr>
          <p:nvPr/>
        </p:nvPicPr>
        <p:blipFill>
          <a:blip r:embed="rId3"/>
          <a:stretch>
            <a:fillRect/>
          </a:stretch>
        </p:blipFill>
        <p:spPr>
          <a:xfrm>
            <a:off x="5963532" y="1358660"/>
            <a:ext cx="2186414" cy="367184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305F44B9-FDDF-DA4E-8638-71D3424465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271" y="5030500"/>
            <a:ext cx="8705521" cy="1608183"/>
          </a:xfrm>
          <a:prstGeom prst="rect">
            <a:avLst/>
          </a:prstGeom>
          <a:noFill/>
          <a:ln>
            <a:noFill/>
          </a:ln>
        </p:spPr>
      </p:pic>
    </p:spTree>
    <p:extLst>
      <p:ext uri="{BB962C8B-B14F-4D97-AF65-F5344CB8AC3E}">
        <p14:creationId xmlns:p14="http://schemas.microsoft.com/office/powerpoint/2010/main" val="338992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9127671" y="5915649"/>
            <a:ext cx="2982686" cy="723034"/>
          </a:xfrm>
        </p:spPr>
        <p:txBody>
          <a:bodyPr>
            <a:normAutofit fontScale="90000"/>
          </a:bodyPr>
          <a:lstStyle/>
          <a:p>
            <a:r>
              <a:rPr lang="en-US" dirty="0">
                <a:solidFill>
                  <a:srgbClr val="008000"/>
                </a:solidFill>
              </a:rPr>
              <a:t>The Bird Box</a:t>
            </a:r>
            <a:endParaRPr lang="en-US" dirty="0"/>
          </a:p>
        </p:txBody>
      </p:sp>
      <p:graphicFrame>
        <p:nvGraphicFramePr>
          <p:cNvPr id="12" name="Table 11">
            <a:extLst>
              <a:ext uri="{FF2B5EF4-FFF2-40B4-BE49-F238E27FC236}">
                <a16:creationId xmlns:a16="http://schemas.microsoft.com/office/drawing/2014/main" id="{430B8F29-035F-A84F-BCF6-DE7733733F4E}"/>
              </a:ext>
            </a:extLst>
          </p:cNvPr>
          <p:cNvGraphicFramePr>
            <a:graphicFrameLocks noGrp="1"/>
          </p:cNvGraphicFramePr>
          <p:nvPr>
            <p:extLst>
              <p:ext uri="{D42A27DB-BD31-4B8C-83A1-F6EECF244321}">
                <p14:modId xmlns:p14="http://schemas.microsoft.com/office/powerpoint/2010/main" val="2310242473"/>
              </p:ext>
            </p:extLst>
          </p:nvPr>
        </p:nvGraphicFramePr>
        <p:xfrm>
          <a:off x="239889" y="219317"/>
          <a:ext cx="5938157" cy="2286000"/>
        </p:xfrm>
        <a:graphic>
          <a:graphicData uri="http://schemas.openxmlformats.org/drawingml/2006/table">
            <a:tbl>
              <a:tblPr/>
              <a:tblGrid>
                <a:gridCol w="5938157">
                  <a:extLst>
                    <a:ext uri="{9D8B030D-6E8A-4147-A177-3AD203B41FA5}">
                      <a16:colId xmlns:a16="http://schemas.microsoft.com/office/drawing/2014/main" val="1645781436"/>
                    </a:ext>
                  </a:extLst>
                </a:gridCol>
              </a:tblGrid>
              <a:tr h="0">
                <a:tc>
                  <a:txBody>
                    <a:bodyPr/>
                    <a:lstStyle/>
                    <a:p>
                      <a:r>
                        <a:rPr lang="en-GB" sz="1800" b="1" kern="1200" dirty="0">
                          <a:solidFill>
                            <a:srgbClr val="008000"/>
                          </a:solidFill>
                          <a:effectLst/>
                          <a:latin typeface="+mn-lt"/>
                          <a:ea typeface="+mn-ea"/>
                          <a:cs typeface="+mn-cs"/>
                        </a:rPr>
                        <a:t>Constructing the box from card (not for use outside)!</a:t>
                      </a:r>
                      <a:r>
                        <a:rPr lang="en-GB" sz="1800" kern="1200" dirty="0">
                          <a:solidFill>
                            <a:srgbClr val="008000"/>
                          </a:solidFill>
                          <a:effectLst/>
                          <a:latin typeface="+mn-lt"/>
                          <a:ea typeface="+mn-ea"/>
                          <a:cs typeface="+mn-cs"/>
                        </a:rPr>
                        <a:t> </a:t>
                      </a:r>
                      <a:endParaRPr lang="en-GB" dirty="0">
                        <a:solidFill>
                          <a:srgbClr val="008000"/>
                        </a:solidFill>
                        <a:effectLst/>
                      </a:endParaRPr>
                    </a:p>
                    <a:p>
                      <a:r>
                        <a:rPr lang="en-GB" sz="1800" kern="1200" dirty="0">
                          <a:solidFill>
                            <a:srgbClr val="008000"/>
                          </a:solidFill>
                          <a:effectLst/>
                          <a:latin typeface="+mn-lt"/>
                          <a:ea typeface="+mn-ea"/>
                          <a:cs typeface="+mn-cs"/>
                        </a:rPr>
                        <a:t>How much card would be needed? What about a net for the box? </a:t>
                      </a:r>
                      <a:endParaRPr lang="en-GB" dirty="0">
                        <a:solidFill>
                          <a:srgbClr val="008000"/>
                        </a:solidFill>
                        <a:effectLst/>
                      </a:endParaRPr>
                    </a:p>
                    <a:p>
                      <a:r>
                        <a:rPr lang="en-GB" sz="1800" kern="1200" dirty="0">
                          <a:solidFill>
                            <a:srgbClr val="008000"/>
                          </a:solidFill>
                          <a:effectLst/>
                          <a:latin typeface="+mn-lt"/>
                          <a:ea typeface="+mn-ea"/>
                          <a:cs typeface="+mn-cs"/>
                        </a:rPr>
                        <a:t>  </a:t>
                      </a:r>
                      <a:endParaRPr lang="en-GB" dirty="0">
                        <a:solidFill>
                          <a:srgbClr val="008000"/>
                        </a:solidFill>
                        <a:effectLst/>
                      </a:endParaRPr>
                    </a:p>
                    <a:p>
                      <a:r>
                        <a:rPr lang="en-GB" sz="1800" b="1" kern="1200" dirty="0">
                          <a:solidFill>
                            <a:srgbClr val="008000"/>
                          </a:solidFill>
                          <a:effectLst/>
                          <a:latin typeface="+mn-lt"/>
                          <a:ea typeface="+mn-ea"/>
                          <a:cs typeface="+mn-cs"/>
                        </a:rPr>
                        <a:t>Extensions</a:t>
                      </a:r>
                      <a:r>
                        <a:rPr lang="en-GB" sz="1800" kern="1200" dirty="0">
                          <a:solidFill>
                            <a:srgbClr val="008000"/>
                          </a:solidFill>
                          <a:effectLst/>
                          <a:latin typeface="+mn-lt"/>
                          <a:ea typeface="+mn-ea"/>
                          <a:cs typeface="+mn-cs"/>
                        </a:rPr>
                        <a:t> </a:t>
                      </a:r>
                      <a:endParaRPr lang="en-GB" dirty="0">
                        <a:solidFill>
                          <a:srgbClr val="008000"/>
                        </a:solidFill>
                        <a:effectLst/>
                      </a:endParaRPr>
                    </a:p>
                    <a:p>
                      <a:r>
                        <a:rPr lang="en-GB" sz="1800" kern="1200" dirty="0">
                          <a:solidFill>
                            <a:srgbClr val="008000"/>
                          </a:solidFill>
                          <a:effectLst/>
                          <a:latin typeface="+mn-lt"/>
                          <a:ea typeface="+mn-ea"/>
                          <a:cs typeface="+mn-cs"/>
                        </a:rPr>
                        <a:t>Consider a different plan. What are the essential features?</a:t>
                      </a:r>
                      <a:endParaRPr lang="en-GB" dirty="0">
                        <a:solidFill>
                          <a:srgbClr val="008000"/>
                        </a:solidFill>
                        <a:effectLst/>
                      </a:endParaRPr>
                    </a:p>
                    <a:p>
                      <a:r>
                        <a:rPr lang="en-GB" sz="1800" kern="1200" dirty="0">
                          <a:solidFill>
                            <a:srgbClr val="008000"/>
                          </a:solidFill>
                          <a:effectLst/>
                          <a:latin typeface="+mn-lt"/>
                          <a:ea typeface="+mn-ea"/>
                          <a:cs typeface="+mn-cs"/>
                        </a:rPr>
                        <a:t>What are the internal dimensions? </a:t>
                      </a:r>
                      <a:endParaRPr lang="en-GB" dirty="0">
                        <a:solidFill>
                          <a:srgbClr val="008000"/>
                        </a:solidFill>
                        <a:effectLst/>
                      </a:endParaRPr>
                    </a:p>
                    <a:p>
                      <a:r>
                        <a:rPr lang="en-GB" sz="1800" kern="1200" dirty="0">
                          <a:solidFill>
                            <a:srgbClr val="008000"/>
                          </a:solidFill>
                          <a:effectLst/>
                          <a:latin typeface="+mn-lt"/>
                          <a:ea typeface="+mn-ea"/>
                          <a:cs typeface="+mn-cs"/>
                        </a:rPr>
                        <a:t>Design a bird table. </a:t>
                      </a:r>
                      <a:endParaRPr lang="en-GB" dirty="0">
                        <a:solidFill>
                          <a:srgbClr val="008000"/>
                        </a:solidFill>
                        <a:effectLst/>
                      </a:endParaRPr>
                    </a:p>
                  </a:txBody>
                  <a:tcPr anchor="ctr">
                    <a:lnL>
                      <a:noFill/>
                    </a:lnL>
                    <a:lnR>
                      <a:noFill/>
                    </a:lnR>
                    <a:lnT>
                      <a:noFill/>
                    </a:lnT>
                    <a:lnB>
                      <a:noFill/>
                    </a:lnB>
                  </a:tcPr>
                </a:tc>
                <a:extLst>
                  <a:ext uri="{0D108BD9-81ED-4DB2-BD59-A6C34878D82A}">
                    <a16:rowId xmlns:a16="http://schemas.microsoft.com/office/drawing/2014/main" val="944836235"/>
                  </a:ext>
                </a:extLst>
              </a:tr>
            </a:tbl>
          </a:graphicData>
        </a:graphic>
      </p:graphicFrame>
      <p:pic>
        <p:nvPicPr>
          <p:cNvPr id="13" name="Picture 12">
            <a:extLst>
              <a:ext uri="{FF2B5EF4-FFF2-40B4-BE49-F238E27FC236}">
                <a16:creationId xmlns:a16="http://schemas.microsoft.com/office/drawing/2014/main" id="{DAA482AF-949D-A94A-A652-20344BDDD1E4}"/>
              </a:ext>
            </a:extLst>
          </p:cNvPr>
          <p:cNvPicPr>
            <a:picLocks noChangeAspect="1"/>
          </p:cNvPicPr>
          <p:nvPr/>
        </p:nvPicPr>
        <p:blipFill>
          <a:blip r:embed="rId3"/>
          <a:stretch>
            <a:fillRect/>
          </a:stretch>
        </p:blipFill>
        <p:spPr>
          <a:xfrm>
            <a:off x="5963532" y="1358660"/>
            <a:ext cx="2186414" cy="367184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305F44B9-FDDF-DA4E-8638-71D3424465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271" y="5030500"/>
            <a:ext cx="8705521" cy="1608183"/>
          </a:xfrm>
          <a:prstGeom prst="rect">
            <a:avLst/>
          </a:prstGeom>
          <a:noFill/>
          <a:ln>
            <a:noFill/>
          </a:ln>
        </p:spPr>
      </p:pic>
    </p:spTree>
    <p:extLst>
      <p:ext uri="{BB962C8B-B14F-4D97-AF65-F5344CB8AC3E}">
        <p14:creationId xmlns:p14="http://schemas.microsoft.com/office/powerpoint/2010/main" val="210209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9127671" y="5915649"/>
            <a:ext cx="2982686" cy="723034"/>
          </a:xfrm>
        </p:spPr>
        <p:txBody>
          <a:bodyPr>
            <a:normAutofit fontScale="90000"/>
          </a:bodyPr>
          <a:lstStyle/>
          <a:p>
            <a:r>
              <a:rPr lang="en-US" dirty="0">
                <a:solidFill>
                  <a:srgbClr val="008000"/>
                </a:solidFill>
              </a:rPr>
              <a:t>The Bird Box</a:t>
            </a:r>
            <a:endParaRPr lang="en-US" dirty="0"/>
          </a:p>
        </p:txBody>
      </p:sp>
      <p:graphicFrame>
        <p:nvGraphicFramePr>
          <p:cNvPr id="12" name="Table 11">
            <a:extLst>
              <a:ext uri="{FF2B5EF4-FFF2-40B4-BE49-F238E27FC236}">
                <a16:creationId xmlns:a16="http://schemas.microsoft.com/office/drawing/2014/main" id="{430B8F29-035F-A84F-BCF6-DE7733733F4E}"/>
              </a:ext>
            </a:extLst>
          </p:cNvPr>
          <p:cNvGraphicFramePr>
            <a:graphicFrameLocks noGrp="1"/>
          </p:cNvGraphicFramePr>
          <p:nvPr>
            <p:extLst>
              <p:ext uri="{D42A27DB-BD31-4B8C-83A1-F6EECF244321}">
                <p14:modId xmlns:p14="http://schemas.microsoft.com/office/powerpoint/2010/main" val="1764631659"/>
              </p:ext>
            </p:extLst>
          </p:nvPr>
        </p:nvGraphicFramePr>
        <p:xfrm>
          <a:off x="239890" y="219317"/>
          <a:ext cx="5458782" cy="4206240"/>
        </p:xfrm>
        <a:graphic>
          <a:graphicData uri="http://schemas.openxmlformats.org/drawingml/2006/table">
            <a:tbl>
              <a:tblPr/>
              <a:tblGrid>
                <a:gridCol w="5458782">
                  <a:extLst>
                    <a:ext uri="{9D8B030D-6E8A-4147-A177-3AD203B41FA5}">
                      <a16:colId xmlns:a16="http://schemas.microsoft.com/office/drawing/2014/main" val="1645781436"/>
                    </a:ext>
                  </a:extLst>
                </a:gridCol>
              </a:tblGrid>
              <a:tr h="0">
                <a:tc>
                  <a:txBody>
                    <a:bodyPr/>
                    <a:lstStyle/>
                    <a:p>
                      <a:r>
                        <a:rPr lang="en-GB" sz="1800" b="1" kern="1200" dirty="0">
                          <a:solidFill>
                            <a:srgbClr val="008000"/>
                          </a:solidFill>
                          <a:effectLst/>
                          <a:latin typeface="+mn-lt"/>
                          <a:ea typeface="+mn-ea"/>
                          <a:cs typeface="+mn-cs"/>
                        </a:rPr>
                        <a:t>Answers </a:t>
                      </a:r>
                      <a:endParaRPr lang="en-GB" b="1" dirty="0">
                        <a:solidFill>
                          <a:srgbClr val="008000"/>
                        </a:solidFill>
                        <a:effectLst/>
                      </a:endParaRPr>
                    </a:p>
                    <a:p>
                      <a:pPr marL="342900" indent="-342900">
                        <a:buFont typeface="+mj-lt"/>
                        <a:buAutoNum type="arabicPeriod"/>
                      </a:pPr>
                      <a:r>
                        <a:rPr lang="en-GB" sz="1800" kern="1200" dirty="0">
                          <a:solidFill>
                            <a:srgbClr val="008000"/>
                          </a:solidFill>
                          <a:effectLst/>
                          <a:latin typeface="+mn-lt"/>
                          <a:ea typeface="+mn-ea"/>
                          <a:cs typeface="+mn-cs"/>
                        </a:rPr>
                        <a:t>120 is suggested above, website uses 150mm but it may depend on what wood is available. </a:t>
                      </a:r>
                    </a:p>
                    <a:p>
                      <a:pPr marL="342900" indent="-342900">
                        <a:buFont typeface="+mj-lt"/>
                        <a:buAutoNum type="arabicPeriod"/>
                      </a:pPr>
                      <a:r>
                        <a:rPr lang="en-GB" sz="1800" kern="1200" dirty="0">
                          <a:solidFill>
                            <a:srgbClr val="008000"/>
                          </a:solidFill>
                          <a:effectLst/>
                          <a:latin typeface="+mn-lt"/>
                          <a:ea typeface="+mn-ea"/>
                          <a:cs typeface="+mn-cs"/>
                        </a:rPr>
                        <a:t>Typically 15, 17, 19 are available (thicker will be more expensive and weigh more). The inside space will be less as well. </a:t>
                      </a:r>
                    </a:p>
                    <a:p>
                      <a:pPr marL="342900" indent="-342900">
                        <a:buFont typeface="+mj-lt"/>
                        <a:buAutoNum type="arabicPeriod"/>
                      </a:pPr>
                      <a:r>
                        <a:rPr lang="en-GB" sz="1800" kern="1200" dirty="0">
                          <a:solidFill>
                            <a:srgbClr val="008000"/>
                          </a:solidFill>
                          <a:effectLst/>
                          <a:latin typeface="+mn-lt"/>
                          <a:ea typeface="+mn-ea"/>
                          <a:cs typeface="+mn-cs"/>
                        </a:rPr>
                        <a:t>1330mm = 1.33m </a:t>
                      </a:r>
                    </a:p>
                    <a:p>
                      <a:pPr marL="342900" indent="-342900">
                        <a:buFont typeface="+mj-lt"/>
                        <a:buAutoNum type="arabicPeriod"/>
                      </a:pPr>
                      <a:r>
                        <a:rPr lang="en-GB" sz="1800" kern="1200" dirty="0">
                          <a:solidFill>
                            <a:srgbClr val="008000"/>
                          </a:solidFill>
                          <a:effectLst/>
                          <a:latin typeface="+mn-lt"/>
                          <a:ea typeface="+mn-ea"/>
                          <a:cs typeface="+mn-cs"/>
                        </a:rPr>
                        <a:t>1.8m length unless a 1.5m cut length is cheaper. </a:t>
                      </a:r>
                    </a:p>
                    <a:p>
                      <a:pPr marL="342900" indent="-342900">
                        <a:buFont typeface="+mj-lt"/>
                        <a:buAutoNum type="arabicPeriod"/>
                      </a:pPr>
                      <a:r>
                        <a:rPr lang="en-GB" sz="1800" kern="1200" dirty="0">
                          <a:solidFill>
                            <a:srgbClr val="008000"/>
                          </a:solidFill>
                          <a:effectLst/>
                          <a:latin typeface="+mn-lt"/>
                          <a:ea typeface="+mn-ea"/>
                          <a:cs typeface="+mn-cs"/>
                        </a:rPr>
                        <a:t>Some or all of glue, hammer and nails or screwdriver and screws, saw, measure, right edge, bench or work surface, safety goggles, responsible adult, patience and care. </a:t>
                      </a:r>
                    </a:p>
                    <a:p>
                      <a:r>
                        <a:rPr lang="en-GB" sz="1800" kern="1200" dirty="0">
                          <a:solidFill>
                            <a:srgbClr val="008000"/>
                          </a:solidFill>
                          <a:effectLst/>
                          <a:latin typeface="+mn-lt"/>
                          <a:ea typeface="+mn-ea"/>
                          <a:cs typeface="+mn-cs"/>
                        </a:rPr>
                        <a:t>  </a:t>
                      </a:r>
                      <a:endParaRPr lang="en-GB" dirty="0">
                        <a:solidFill>
                          <a:srgbClr val="008000"/>
                        </a:solidFill>
                        <a:effectLst/>
                      </a:endParaRPr>
                    </a:p>
                    <a:p>
                      <a:r>
                        <a:rPr lang="en-GB" sz="1800" kern="1200" dirty="0">
                          <a:solidFill>
                            <a:srgbClr val="008000"/>
                          </a:solidFill>
                          <a:effectLst/>
                          <a:latin typeface="+mn-lt"/>
                          <a:ea typeface="+mn-ea"/>
                          <a:cs typeface="+mn-cs"/>
                        </a:rPr>
                        <a:t>Other answers will depend upon prices and how wood might be sold. </a:t>
                      </a:r>
                      <a:endParaRPr lang="en-GB" dirty="0">
                        <a:solidFill>
                          <a:srgbClr val="008000"/>
                        </a:solidFill>
                        <a:effectLst/>
                      </a:endParaRPr>
                    </a:p>
                  </a:txBody>
                  <a:tcPr anchor="ctr">
                    <a:lnL>
                      <a:noFill/>
                    </a:lnL>
                    <a:lnR>
                      <a:noFill/>
                    </a:lnR>
                    <a:lnT>
                      <a:noFill/>
                    </a:lnT>
                    <a:lnB>
                      <a:noFill/>
                    </a:lnB>
                  </a:tcPr>
                </a:tc>
                <a:extLst>
                  <a:ext uri="{0D108BD9-81ED-4DB2-BD59-A6C34878D82A}">
                    <a16:rowId xmlns:a16="http://schemas.microsoft.com/office/drawing/2014/main" val="944836235"/>
                  </a:ext>
                </a:extLst>
              </a:tr>
            </a:tbl>
          </a:graphicData>
        </a:graphic>
      </p:graphicFrame>
      <p:pic>
        <p:nvPicPr>
          <p:cNvPr id="13" name="Picture 12">
            <a:extLst>
              <a:ext uri="{FF2B5EF4-FFF2-40B4-BE49-F238E27FC236}">
                <a16:creationId xmlns:a16="http://schemas.microsoft.com/office/drawing/2014/main" id="{DAA482AF-949D-A94A-A652-20344BDDD1E4}"/>
              </a:ext>
            </a:extLst>
          </p:cNvPr>
          <p:cNvPicPr>
            <a:picLocks noChangeAspect="1"/>
          </p:cNvPicPr>
          <p:nvPr/>
        </p:nvPicPr>
        <p:blipFill>
          <a:blip r:embed="rId3"/>
          <a:stretch>
            <a:fillRect/>
          </a:stretch>
        </p:blipFill>
        <p:spPr>
          <a:xfrm>
            <a:off x="5963532" y="1358660"/>
            <a:ext cx="2186414" cy="367184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305F44B9-FDDF-DA4E-8638-71D3424465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271" y="5030500"/>
            <a:ext cx="8705521" cy="1608183"/>
          </a:xfrm>
          <a:prstGeom prst="rect">
            <a:avLst/>
          </a:prstGeom>
          <a:noFill/>
          <a:ln>
            <a:noFill/>
          </a:ln>
        </p:spPr>
      </p:pic>
    </p:spTree>
    <p:extLst>
      <p:ext uri="{BB962C8B-B14F-4D97-AF65-F5344CB8AC3E}">
        <p14:creationId xmlns:p14="http://schemas.microsoft.com/office/powerpoint/2010/main" val="332384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204F-B2B5-B94C-A096-B141301E0F44}"/>
              </a:ext>
            </a:extLst>
          </p:cNvPr>
          <p:cNvSpPr>
            <a:spLocks noGrp="1"/>
          </p:cNvSpPr>
          <p:nvPr>
            <p:ph type="title"/>
          </p:nvPr>
        </p:nvSpPr>
        <p:spPr>
          <a:xfrm>
            <a:off x="8572739" y="5915649"/>
            <a:ext cx="3057939" cy="723034"/>
          </a:xfrm>
        </p:spPr>
        <p:txBody>
          <a:bodyPr/>
          <a:lstStyle/>
          <a:p>
            <a:r>
              <a:rPr lang="en-US" dirty="0">
                <a:solidFill>
                  <a:srgbClr val="008000"/>
                </a:solidFill>
              </a:rPr>
              <a:t>Photos</a:t>
            </a:r>
            <a:endParaRPr lang="en-US" dirty="0"/>
          </a:p>
        </p:txBody>
      </p:sp>
      <p:pic>
        <p:nvPicPr>
          <p:cNvPr id="3" name="Picture 2">
            <a:extLst>
              <a:ext uri="{FF2B5EF4-FFF2-40B4-BE49-F238E27FC236}">
                <a16:creationId xmlns:a16="http://schemas.microsoft.com/office/drawing/2014/main" id="{D4BFFF4A-AA79-DF48-B219-4FBB7A49CE19}"/>
              </a:ext>
            </a:extLst>
          </p:cNvPr>
          <p:cNvPicPr>
            <a:picLocks noChangeAspect="1"/>
          </p:cNvPicPr>
          <p:nvPr/>
        </p:nvPicPr>
        <p:blipFill>
          <a:blip r:embed="rId3"/>
          <a:stretch>
            <a:fillRect/>
          </a:stretch>
        </p:blipFill>
        <p:spPr>
          <a:xfrm>
            <a:off x="602343" y="1631002"/>
            <a:ext cx="4279900" cy="3209925"/>
          </a:xfrm>
          <a:prstGeom prst="rect">
            <a:avLst/>
          </a:prstGeom>
        </p:spPr>
      </p:pic>
      <p:pic>
        <p:nvPicPr>
          <p:cNvPr id="4" name="Picture 3">
            <a:extLst>
              <a:ext uri="{FF2B5EF4-FFF2-40B4-BE49-F238E27FC236}">
                <a16:creationId xmlns:a16="http://schemas.microsoft.com/office/drawing/2014/main" id="{49255710-19EE-E846-8A27-F3DC851767F4}"/>
              </a:ext>
            </a:extLst>
          </p:cNvPr>
          <p:cNvPicPr>
            <a:picLocks noChangeAspect="1"/>
          </p:cNvPicPr>
          <p:nvPr/>
        </p:nvPicPr>
        <p:blipFill>
          <a:blip r:embed="rId4"/>
          <a:stretch>
            <a:fillRect/>
          </a:stretch>
        </p:blipFill>
        <p:spPr>
          <a:xfrm>
            <a:off x="7001328" y="219317"/>
            <a:ext cx="3873500" cy="2781300"/>
          </a:xfrm>
          <a:prstGeom prst="rect">
            <a:avLst/>
          </a:prstGeom>
        </p:spPr>
      </p:pic>
      <p:sp>
        <p:nvSpPr>
          <p:cNvPr id="5" name="Rectangle 4">
            <a:extLst>
              <a:ext uri="{FF2B5EF4-FFF2-40B4-BE49-F238E27FC236}">
                <a16:creationId xmlns:a16="http://schemas.microsoft.com/office/drawing/2014/main" id="{96B566BC-62C4-254A-AF9D-7534AFDFC675}"/>
              </a:ext>
            </a:extLst>
          </p:cNvPr>
          <p:cNvSpPr/>
          <p:nvPr/>
        </p:nvSpPr>
        <p:spPr>
          <a:xfrm>
            <a:off x="5493657" y="3330410"/>
            <a:ext cx="6096000" cy="646331"/>
          </a:xfrm>
          <a:prstGeom prst="rect">
            <a:avLst/>
          </a:prstGeom>
        </p:spPr>
        <p:txBody>
          <a:bodyPr wrap="square">
            <a:spAutoFit/>
          </a:bodyPr>
          <a:lstStyle/>
          <a:p>
            <a:r>
              <a:rPr lang="en-US" dirty="0">
                <a:solidFill>
                  <a:srgbClr val="F89746"/>
                </a:solidFill>
              </a:rPr>
              <a:t>https://</a:t>
            </a:r>
            <a:r>
              <a:rPr lang="en-US" dirty="0" err="1">
                <a:solidFill>
                  <a:srgbClr val="F89746"/>
                </a:solidFill>
              </a:rPr>
              <a:t>en.wikipedia.org</a:t>
            </a:r>
            <a:r>
              <a:rPr lang="en-US" dirty="0">
                <a:solidFill>
                  <a:srgbClr val="F89746"/>
                </a:solidFill>
              </a:rPr>
              <a:t>/wiki/</a:t>
            </a:r>
            <a:r>
              <a:rPr lang="en-US" dirty="0" err="1">
                <a:solidFill>
                  <a:srgbClr val="F89746"/>
                </a:solidFill>
              </a:rPr>
              <a:t>Eurasian_blue_tit</a:t>
            </a:r>
            <a:r>
              <a:rPr lang="en-US" dirty="0">
                <a:solidFill>
                  <a:srgbClr val="F89746"/>
                </a:solidFill>
              </a:rPr>
              <a:t>#/media/File:Eurasian_blue_tit_Lancashi%20re.jpg</a:t>
            </a:r>
          </a:p>
        </p:txBody>
      </p:sp>
      <p:sp>
        <p:nvSpPr>
          <p:cNvPr id="6" name="Rectangle 5">
            <a:extLst>
              <a:ext uri="{FF2B5EF4-FFF2-40B4-BE49-F238E27FC236}">
                <a16:creationId xmlns:a16="http://schemas.microsoft.com/office/drawing/2014/main" id="{8331CBEA-27F2-0643-A787-FDDC1FB0361D}"/>
              </a:ext>
            </a:extLst>
          </p:cNvPr>
          <p:cNvSpPr/>
          <p:nvPr/>
        </p:nvSpPr>
        <p:spPr>
          <a:xfrm>
            <a:off x="602343" y="5170720"/>
            <a:ext cx="6096000" cy="646331"/>
          </a:xfrm>
          <a:prstGeom prst="rect">
            <a:avLst/>
          </a:prstGeom>
        </p:spPr>
        <p:txBody>
          <a:bodyPr>
            <a:spAutoFit/>
          </a:bodyPr>
          <a:lstStyle/>
          <a:p>
            <a:r>
              <a:rPr lang="en-US" dirty="0">
                <a:solidFill>
                  <a:srgbClr val="F89746"/>
                </a:solidFill>
                <a:hlinkClick r:id="rId5">
                  <a:extLst>
                    <a:ext uri="{A12FA001-AC4F-418D-AE19-62706E023703}">
                      <ahyp:hlinkClr xmlns:ahyp="http://schemas.microsoft.com/office/drawing/2018/hyperlinkcolor" val="tx"/>
                    </a:ext>
                  </a:extLst>
                </a:hlinkClick>
              </a:rPr>
              <a:t>https://</a:t>
            </a:r>
            <a:r>
              <a:rPr lang="en-US" dirty="0" err="1">
                <a:solidFill>
                  <a:srgbClr val="F89746"/>
                </a:solidFill>
                <a:hlinkClick r:id="rId5">
                  <a:extLst>
                    <a:ext uri="{A12FA001-AC4F-418D-AE19-62706E023703}">
                      <ahyp:hlinkClr xmlns:ahyp="http://schemas.microsoft.com/office/drawing/2018/hyperlinkcolor" val="tx"/>
                    </a:ext>
                  </a:extLst>
                </a:hlinkClick>
              </a:rPr>
              <a:t>en.wikipedia.org</a:t>
            </a:r>
            <a:r>
              <a:rPr lang="en-US" dirty="0">
                <a:solidFill>
                  <a:srgbClr val="F89746"/>
                </a:solidFill>
                <a:hlinkClick r:id="rId5">
                  <a:extLst>
                    <a:ext uri="{A12FA001-AC4F-418D-AE19-62706E023703}">
                      <ahyp:hlinkClr xmlns:ahyp="http://schemas.microsoft.com/office/drawing/2018/hyperlinkcolor" val="tx"/>
                    </a:ext>
                  </a:extLst>
                </a:hlinkClick>
              </a:rPr>
              <a:t>/wiki/</a:t>
            </a:r>
            <a:r>
              <a:rPr lang="en-US" dirty="0" err="1">
                <a:solidFill>
                  <a:srgbClr val="F89746"/>
                </a:solidFill>
                <a:hlinkClick r:id="rId5">
                  <a:extLst>
                    <a:ext uri="{A12FA001-AC4F-418D-AE19-62706E023703}">
                      <ahyp:hlinkClr xmlns:ahyp="http://schemas.microsoft.com/office/drawing/2018/hyperlinkcolor" val="tx"/>
                    </a:ext>
                  </a:extLst>
                </a:hlinkClick>
              </a:rPr>
              <a:t>Eurasian_blue_tit</a:t>
            </a:r>
            <a:r>
              <a:rPr lang="en-US" dirty="0">
                <a:solidFill>
                  <a:srgbClr val="F89746"/>
                </a:solidFill>
                <a:hlinkClick r:id="rId5">
                  <a:extLst>
                    <a:ext uri="{A12FA001-AC4F-418D-AE19-62706E023703}">
                      <ahyp:hlinkClr xmlns:ahyp="http://schemas.microsoft.com/office/drawing/2018/hyperlinkcolor" val="tx"/>
                    </a:ext>
                  </a:extLst>
                </a:hlinkClick>
              </a:rPr>
              <a:t>#/media/File:Eurasian_blue_tit_Lancashi%20re.jpg</a:t>
            </a:r>
            <a:endParaRPr lang="en-US" dirty="0">
              <a:solidFill>
                <a:srgbClr val="F89746"/>
              </a:solidFill>
            </a:endParaRPr>
          </a:p>
        </p:txBody>
      </p:sp>
    </p:spTree>
    <p:extLst>
      <p:ext uri="{BB962C8B-B14F-4D97-AF65-F5344CB8AC3E}">
        <p14:creationId xmlns:p14="http://schemas.microsoft.com/office/powerpoint/2010/main" val="6096640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22850</TotalTime>
  <Words>897</Words>
  <Application>Microsoft Macintosh PowerPoint</Application>
  <PresentationFormat>Widescreen</PresentationFormat>
  <Paragraphs>103</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Tahoma</vt:lpstr>
      <vt:lpstr>Custom Design</vt:lpstr>
      <vt:lpstr>Office Theme</vt:lpstr>
      <vt:lpstr>The Bird Box </vt:lpstr>
      <vt:lpstr>The Bird Box</vt:lpstr>
      <vt:lpstr>The Bird Box</vt:lpstr>
      <vt:lpstr>The Bird Box</vt:lpstr>
      <vt:lpstr>The Bird Box</vt:lpstr>
      <vt:lpstr>The Bird Box</vt:lpstr>
      <vt:lpstr>The Bird Box</vt:lpstr>
      <vt:lpstr>Photos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and Prime Factors </dc:title>
  <dc:creator>Lucy Miller</dc:creator>
  <cp:lastModifiedBy>Dave Miller</cp:lastModifiedBy>
  <cp:revision>84</cp:revision>
  <dcterms:created xsi:type="dcterms:W3CDTF">2020-04-18T15:11:51Z</dcterms:created>
  <dcterms:modified xsi:type="dcterms:W3CDTF">2021-01-26T14:38:33Z</dcterms:modified>
</cp:coreProperties>
</file>