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3" r:id="rId2"/>
  </p:sldMasterIdLst>
  <p:notesMasterIdLst>
    <p:notesMasterId r:id="rId15"/>
  </p:notesMasterIdLst>
  <p:sldIdLst>
    <p:sldId id="256" r:id="rId3"/>
    <p:sldId id="324" r:id="rId4"/>
    <p:sldId id="330" r:id="rId5"/>
    <p:sldId id="331" r:id="rId6"/>
    <p:sldId id="332" r:id="rId7"/>
    <p:sldId id="333" r:id="rId8"/>
    <p:sldId id="329" r:id="rId9"/>
    <p:sldId id="334" r:id="rId10"/>
    <p:sldId id="335" r:id="rId11"/>
    <p:sldId id="336" r:id="rId12"/>
    <p:sldId id="337" r:id="rId13"/>
    <p:sldId id="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89746"/>
    <a:srgbClr val="00FA00"/>
    <a:srgbClr val="FF40FF"/>
    <a:srgbClr val="87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69"/>
    <p:restoredTop sz="80748"/>
  </p:normalViewPr>
  <p:slideViewPr>
    <p:cSldViewPr snapToGrid="0" snapToObjects="1">
      <p:cViewPr varScale="1">
        <p:scale>
          <a:sx n="76" d="100"/>
          <a:sy n="76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1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Cloud%20BackupFS/Spiremaths/2020Spire/Geometry/Excel/CircleCircumfere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GB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Polygon perimeter plotted against number of sides of polygon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695263314802787E-2"/>
          <c:y val="5.2786560745535283E-2"/>
          <c:w val="0.89221787699700117"/>
          <c:h val="0.85602690653657165"/>
        </c:manualLayout>
      </c:layout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Sheet1!$Q$70:$Q$78</c:f>
              <c:numCache>
                <c:formatCode>General</c:formatCode>
                <c:ptCount val="9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18</c:v>
                </c:pt>
                <c:pt idx="6">
                  <c:v>20</c:v>
                </c:pt>
                <c:pt idx="7">
                  <c:v>24</c:v>
                </c:pt>
                <c:pt idx="8">
                  <c:v>36</c:v>
                </c:pt>
              </c:numCache>
            </c:numRef>
          </c:xVal>
          <c:yVal>
            <c:numRef>
              <c:f>Sheet1!$T$70:$T$78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13B-A34A-AAA2-F4CACD910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604255"/>
        <c:axId val="276605935"/>
      </c:scatterChart>
      <c:valAx>
        <c:axId val="276604255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8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76605935"/>
        <c:crossesAt val="25"/>
        <c:crossBetween val="midCat"/>
      </c:valAx>
      <c:valAx>
        <c:axId val="276605935"/>
        <c:scaling>
          <c:orientation val="minMax"/>
          <c:max val="35"/>
          <c:min val="25"/>
        </c:scaling>
        <c:delete val="0"/>
        <c:axPos val="l"/>
        <c:majorGridlines>
          <c:spPr>
            <a:ln w="6350" cap="flat" cmpd="sng" algn="ctr">
              <a:solidFill>
                <a:srgbClr val="00800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rgbClr val="008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76604255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F84-EF0B-5444-A2C8-6218D9521F1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87E4-D102-4844-97E9-4BE28C568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9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0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43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8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1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3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3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66C0-27F3-B54B-8B7C-D781E7F8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1AFC-DBF5-C349-A2DB-5C0F8F043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FF42-AEFE-5647-A497-00F801A7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F97B-1A9D-D548-B138-F9216AF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74B6-ED3B-D744-898C-550BF5F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1835-93D1-7946-AA71-E88BDAA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787-3AF0-9E4E-A458-DA07FB0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0C272-2E93-F64A-8240-6FD6614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1A5-18B8-B34E-BE9B-E66C18F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BE5F-C5A3-3440-BC95-1F8E636E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48732-96C9-0B48-B788-F5F5FB688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CEFF-9B7B-644C-80FE-B88FBA54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A4DE-00CB-304F-A910-FE36017B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F67C-A4AF-C346-A5B6-6F7299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383DE-9310-9B4F-B956-C0A56C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40D9-8672-E04A-98BD-6D014CE3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E82A-4215-6149-B8DC-3BF8F946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FEE42-E0E8-F049-B263-EA48DB9A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18A4-839C-6147-8525-2FB8690E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4DA4-8CFA-7144-8035-16C7CA0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1ECAB7-A77A-1443-9863-C5D99170E6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488" y="125253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015E-F3A6-ED43-8E24-533DC777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6C19-7FC8-4748-958C-569DCB0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F1DEC-0A48-0745-B77A-673131D7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3400" y="59801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D722E22F-2BB0-9F43-9A28-40FCA0F4E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3400" y="123936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C88BCFBC-9E2C-F64C-83D5-E1353159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2950" y="189852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7FD7-F74F-3341-A685-0C4D9B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95E6-8B1B-F644-90B9-475B24F0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8C31-AC8D-FB40-B6D9-74C49E13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716-27B1-6044-AC64-1585420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A2A6-9B08-6342-857F-D9D952E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FFC5-40C2-8647-B364-F506078F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7F64-83C2-A445-B7FA-38D59768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106B1-18AA-0046-85B3-E6F8CE10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591B-F322-104C-8EA1-1A700A82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2989-E2DA-0D45-AF75-360777D9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7F2C-9165-E546-A949-AEBAF527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731-C32D-8F48-94E8-5C83C40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856B-34EB-4243-ACA2-8B7B7F28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82B7-6085-614E-8470-3FA6B328F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5035-B2F8-4B47-9C74-08C66EBF1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A0187-3366-694A-B6CF-7D5C39A4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667F5-06CE-3E45-B963-AB92EF9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0C7A-A267-1A41-BBAB-576CAE3B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2CA6-B84B-CE40-AC77-D46CC07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F09A-BD0F-734E-B627-7B106CE1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77E57-8F86-544F-9477-B8BA5354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AF16-2991-7741-9F63-FD470569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8146-91EA-2D4A-A01F-5B6A5E4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43563-5330-6447-A117-0F0649CE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173AD-75DF-2246-A566-495119F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E04E-1964-3B4E-A7F2-67BBE36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0510-3886-9144-9581-5A122F4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CB44-FF11-FD48-A8BC-BBAA55F1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89CB0-F5F3-A34B-9A59-C337EDD9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6C31-CB66-6642-937D-D66562D7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9801-453A-3A41-BCFC-34BFC4FC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3A5B8-ACFE-984E-9D68-E84B2C60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D83-20E6-5542-8333-4E27A54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DEE8-1137-3B4F-9BE2-617697AAE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945D5-3A85-AC40-9A67-60C4FF66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FE4F-E35D-E542-BDA0-BC85EA78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43EE-3C08-C149-9063-7F7743A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496E-2DC8-E840-A6BF-CCB5096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ACBC-503C-8845-A00E-BEF1402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B8A0-1C32-BF43-BF35-BF0AEFD3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5A55B-BF82-CD48-8997-139ABC77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CD26-C1B8-9549-9A4E-88D3C8930D82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ABB5-1EED-974B-A0C5-BBAE3FB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D6B-3213-D74D-AA77-225558073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9C97-BB2D-6D43-B820-081C6B77FFE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78" r:id="rId13"/>
    <p:sldLayoutId id="2147483679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circlecircumferenc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spiremaths.co.uk/circlecircumferenc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D2B7-36AF-284C-9E0B-69F585D3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Circumference of a Circle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83C9E-67AE-DA4B-B453-1F5A08753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8000"/>
                </a:solidFill>
              </a:rPr>
              <a:t>SPIRE MATHS</a:t>
            </a:r>
          </a:p>
          <a:p>
            <a:r>
              <a:rPr lang="en-GB" dirty="0">
                <a:solidFill>
                  <a:srgbClr val="F89746"/>
                </a:solidFill>
              </a:rPr>
              <a:t>Stimulating, Practical, Interesting, Relevant, Enjoyable Maths For All</a:t>
            </a:r>
            <a:r>
              <a:rPr lang="en-GB" dirty="0">
                <a:solidFill>
                  <a:srgbClr val="F89746"/>
                </a:solidFill>
                <a:effectLst/>
              </a:rPr>
              <a:t> 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EC226-F9C8-CF4D-90CE-0F846A9F7A08}"/>
              </a:ext>
            </a:extLst>
          </p:cNvPr>
          <p:cNvSpPr/>
          <p:nvPr/>
        </p:nvSpPr>
        <p:spPr>
          <a:xfrm>
            <a:off x="4208720" y="5165209"/>
            <a:ext cx="4507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spiremaths.co.uk</a:t>
            </a:r>
            <a:r>
              <a:rPr lang="en-GB" dirty="0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dirty="0" err="1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circlecircumference</a:t>
            </a:r>
            <a:r>
              <a:rPr lang="en-GB" dirty="0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dirty="0">
              <a:solidFill>
                <a:srgbClr val="F8974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996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464968" y="6123431"/>
            <a:ext cx="537324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circle: Answers 2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CEF8EA-9A03-4843-ACC8-2D233354054D}"/>
              </a:ext>
            </a:extLst>
          </p:cNvPr>
          <p:cNvSpPr/>
          <p:nvPr/>
        </p:nvSpPr>
        <p:spPr>
          <a:xfrm>
            <a:off x="545431" y="8134"/>
            <a:ext cx="8149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latin typeface="ARIAL" panose="020B0604020202020204" pitchFamily="34" charset="0"/>
              </a:rPr>
              <a:t>Here is theoretical graph - see next slide for possible pupil graph</a:t>
            </a:r>
            <a:endParaRPr lang="en-GB" dirty="0">
              <a:solidFill>
                <a:srgbClr val="00800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32748-1694-0446-9C67-C6025C81E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867" y="367285"/>
            <a:ext cx="5197347" cy="5197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7F6D2-4672-664E-910C-D38105A3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25" y="567092"/>
            <a:ext cx="3760422" cy="29855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0233F8-63F1-4944-ABB1-BF1294EF7276}"/>
              </a:ext>
            </a:extLst>
          </p:cNvPr>
          <p:cNvSpPr/>
          <p:nvPr/>
        </p:nvSpPr>
        <p:spPr>
          <a:xfrm>
            <a:off x="529686" y="3815107"/>
            <a:ext cx="51973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Plot the points on the grid here where the x-values are found in the Side length column and the y-values in the Total polygon perimeter column.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What happens as the x-value increases and the polygon gets to look more like a circle?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</a:t>
            </a:r>
            <a:r>
              <a:rPr lang="el-GR" dirty="0">
                <a:solidFill>
                  <a:srgbClr val="009600"/>
                </a:solidFill>
                <a:latin typeface="Arial" panose="020B0604020202020204" pitchFamily="34" charset="0"/>
              </a:rPr>
              <a:t>π </a:t>
            </a: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times the circle diameter. What do you notice?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81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096000" y="6123431"/>
            <a:ext cx="5742214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circle: Possible Answers 3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CEF8EA-9A03-4843-ACC8-2D233354054D}"/>
              </a:ext>
            </a:extLst>
          </p:cNvPr>
          <p:cNvSpPr/>
          <p:nvPr/>
        </p:nvSpPr>
        <p:spPr>
          <a:xfrm>
            <a:off x="545431" y="8134"/>
            <a:ext cx="2951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latin typeface="ARIAL" panose="020B0604020202020204" pitchFamily="34" charset="0"/>
              </a:rPr>
              <a:t>A possible pupil graph</a:t>
            </a:r>
            <a:endParaRPr lang="en-GB" dirty="0">
              <a:solidFill>
                <a:srgbClr val="00800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32748-1694-0446-9C67-C6025C81E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0867" y="367285"/>
            <a:ext cx="5197347" cy="5197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7F6D2-4672-664E-910C-D38105A3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5325" y="589882"/>
            <a:ext cx="3760422" cy="29399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0233F8-63F1-4944-ABB1-BF1294EF7276}"/>
              </a:ext>
            </a:extLst>
          </p:cNvPr>
          <p:cNvSpPr/>
          <p:nvPr/>
        </p:nvSpPr>
        <p:spPr>
          <a:xfrm>
            <a:off x="529686" y="3815107"/>
            <a:ext cx="51973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Plot the points on the grid here where the x-values are found in the Side length column and the y-values in the Total polygon perimeter column.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What happens as the x-value increases and the polygon gets to look more like a circle?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</a:t>
            </a:r>
            <a:r>
              <a:rPr lang="el-GR" dirty="0">
                <a:solidFill>
                  <a:srgbClr val="009600"/>
                </a:solidFill>
                <a:latin typeface="Arial" panose="020B0604020202020204" pitchFamily="34" charset="0"/>
              </a:rPr>
              <a:t>π </a:t>
            </a: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times the circle diameter. What do you notice? </a:t>
            </a:r>
            <a:endParaRPr lang="en-GB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3B87EA-7C34-794E-ABE5-4E55D2061A13}"/>
              </a:ext>
            </a:extLst>
          </p:cNvPr>
          <p:cNvSpPr/>
          <p:nvPr/>
        </p:nvSpPr>
        <p:spPr>
          <a:xfrm>
            <a:off x="4972489" y="8134"/>
            <a:ext cx="721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This graph can arise from real measurements to nearest mm</a:t>
            </a:r>
            <a:endParaRPr lang="en-GB" dirty="0">
              <a:effectLst/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81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9632514" y="6123431"/>
            <a:ext cx="2205699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>
                <a:solidFill>
                  <a:srgbClr val="008000"/>
                </a:solidFill>
              </a:rPr>
              <a:t>Resources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505C6-2200-CC4C-B789-48B5A2A0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409419"/>
            <a:ext cx="3600000" cy="4793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2486E-2F8C-A545-A8D2-24427F61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00" y="409415"/>
            <a:ext cx="3600000" cy="4793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3B1B9-D20E-3640-AA7D-FBA50453D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000" y="409415"/>
            <a:ext cx="3600000" cy="4793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765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7690981" y="6123431"/>
            <a:ext cx="414723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Circumference of a Circle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1796B-EE85-5F4F-A6D2-C302639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11100"/>
              </p:ext>
            </p:extLst>
          </p:nvPr>
        </p:nvGraphicFramePr>
        <p:xfrm>
          <a:off x="8104340" y="1007820"/>
          <a:ext cx="3733874" cy="2225040"/>
        </p:xfrm>
        <a:graphic>
          <a:graphicData uri="http://schemas.openxmlformats.org/drawingml/2006/table">
            <a:tbl>
              <a:tblPr/>
              <a:tblGrid>
                <a:gridCol w="3733874">
                  <a:extLst>
                    <a:ext uri="{9D8B030D-6E8A-4147-A177-3AD203B41FA5}">
                      <a16:colId xmlns:a16="http://schemas.microsoft.com/office/drawing/2014/main" val="3455139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Answers, PowerPoint, gifs, Teacher notes and GeoGebra demonstrations: support documentation is provided, see website below.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endParaRPr lang="en-GB" sz="2000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Excel file for charts and answers.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9217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6DA3421-B412-894B-B269-A506BCFE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15" y="355341"/>
            <a:ext cx="7199408" cy="4799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993B29-4E9F-A74F-A986-642E571D978C}"/>
              </a:ext>
            </a:extLst>
          </p:cNvPr>
          <p:cNvSpPr/>
          <p:nvPr/>
        </p:nvSpPr>
        <p:spPr>
          <a:xfrm>
            <a:off x="7202440" y="5423693"/>
            <a:ext cx="4507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spiremaths.co.uk</a:t>
            </a:r>
            <a:r>
              <a:rPr lang="en-GB" dirty="0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dirty="0" err="1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circlecircumference</a:t>
            </a:r>
            <a:r>
              <a:rPr lang="en-GB" dirty="0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dirty="0">
              <a:solidFill>
                <a:srgbClr val="F8974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76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3A155-A057-F243-A53F-A95F7CE943E8}"/>
              </a:ext>
            </a:extLst>
          </p:cNvPr>
          <p:cNvGrpSpPr/>
          <p:nvPr/>
        </p:nvGrpSpPr>
        <p:grpSpPr>
          <a:xfrm>
            <a:off x="415882" y="229476"/>
            <a:ext cx="11261768" cy="3708400"/>
            <a:chOff x="415882" y="229476"/>
            <a:chExt cx="11261768" cy="3708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F9972-734E-AD46-96DD-8850003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82" y="229476"/>
              <a:ext cx="3708400" cy="3708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538C40-5CA4-0748-8253-BC4EEBE1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866" y="229476"/>
              <a:ext cx="3721100" cy="3708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580085-5E8C-484B-A2D9-E006AA60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6550" y="229476"/>
              <a:ext cx="3721100" cy="3708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DE52A3-814E-AC4B-BAB8-F67EFF9B2837}"/>
              </a:ext>
            </a:extLst>
          </p:cNvPr>
          <p:cNvSpPr/>
          <p:nvPr/>
        </p:nvSpPr>
        <p:spPr>
          <a:xfrm>
            <a:off x="578125" y="429843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What do you see?</a:t>
            </a:r>
            <a:endParaRPr lang="en-GB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E04BF-6763-0949-81E7-549CEEEBD393}"/>
              </a:ext>
            </a:extLst>
          </p:cNvPr>
          <p:cNvSpPr/>
          <p:nvPr/>
        </p:nvSpPr>
        <p:spPr>
          <a:xfrm>
            <a:off x="578125" y="502832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What do you notice?</a:t>
            </a:r>
            <a:endParaRPr lang="en-GB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71C9EC-9107-074E-BD3C-57CEB251B5E9}"/>
              </a:ext>
            </a:extLst>
          </p:cNvPr>
          <p:cNvSpPr/>
          <p:nvPr/>
        </p:nvSpPr>
        <p:spPr>
          <a:xfrm>
            <a:off x="4724400" y="52129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Joining the ends of the spokes will make polygons with 4, 10 and 36 sides</a:t>
            </a:r>
            <a:endParaRPr lang="en-GB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595203-AB35-BA4B-A38E-7E3B4A5BA4BC}"/>
              </a:ext>
            </a:extLst>
          </p:cNvPr>
          <p:cNvSpPr/>
          <p:nvPr/>
        </p:nvSpPr>
        <p:spPr>
          <a:xfrm>
            <a:off x="4724400" y="41073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Three circles, different numbers of spokes (4, 10, 36)</a:t>
            </a:r>
            <a:endParaRPr lang="en-GB" dirty="0"/>
          </a:p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Three circles, different numbers of lines (2, 5, 18)</a:t>
            </a:r>
            <a:endParaRPr lang="en-GB" dirty="0"/>
          </a:p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All diameters and all lines of symmetry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97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3A155-A057-F243-A53F-A95F7CE943E8}"/>
              </a:ext>
            </a:extLst>
          </p:cNvPr>
          <p:cNvGrpSpPr/>
          <p:nvPr/>
        </p:nvGrpSpPr>
        <p:grpSpPr>
          <a:xfrm>
            <a:off x="415882" y="229476"/>
            <a:ext cx="11261768" cy="3708400"/>
            <a:chOff x="415882" y="229476"/>
            <a:chExt cx="11261768" cy="3708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F9972-734E-AD46-96DD-8850003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82" y="229476"/>
              <a:ext cx="3708400" cy="3708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538C40-5CA4-0748-8253-BC4EEBE1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866" y="229476"/>
              <a:ext cx="3721100" cy="3708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580085-5E8C-484B-A2D9-E006AA60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6550" y="229476"/>
              <a:ext cx="3721100" cy="37084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2C6E395-F1CD-6540-8957-220AA3651028}"/>
              </a:ext>
            </a:extLst>
          </p:cNvPr>
          <p:cNvSpPr/>
          <p:nvPr/>
        </p:nvSpPr>
        <p:spPr>
          <a:xfrm>
            <a:off x="360298" y="3937876"/>
            <a:ext cx="307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You should do this in groups</a:t>
            </a:r>
            <a:endParaRPr lang="en-GB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4C021-85BF-AE4E-886F-4BF264B6DCBC}"/>
              </a:ext>
            </a:extLst>
          </p:cNvPr>
          <p:cNvSpPr/>
          <p:nvPr/>
        </p:nvSpPr>
        <p:spPr>
          <a:xfrm>
            <a:off x="1076282" y="445939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Count number of spokes of the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diameter of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Draw straight line between ends of one pair of adjacent spokes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length of this line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total perimeter around polygon if you joined all the ends of adjacent spokes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9B0C-AC0D-C748-8BA9-7779B7C259B2}"/>
              </a:ext>
            </a:extLst>
          </p:cNvPr>
          <p:cNvSpPr/>
          <p:nvPr/>
        </p:nvSpPr>
        <p:spPr>
          <a:xfrm>
            <a:off x="7172282" y="4307208"/>
            <a:ext cx="4326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Collect your set of 9 circles: all should have diameter 10 cm, one of each with 4, 6, 8, 10, 12, 18, 20, 24 and 36 spokes.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0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38C40-5CA4-0748-8253-BC4EEBE1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48" y="2268342"/>
            <a:ext cx="3721100" cy="370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6E395-F1CD-6540-8957-220AA3651028}"/>
              </a:ext>
            </a:extLst>
          </p:cNvPr>
          <p:cNvSpPr/>
          <p:nvPr/>
        </p:nvSpPr>
        <p:spPr>
          <a:xfrm>
            <a:off x="360298" y="3937876"/>
            <a:ext cx="307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You should do this in groups</a:t>
            </a:r>
            <a:endParaRPr lang="en-GB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4C021-85BF-AE4E-886F-4BF264B6DCBC}"/>
              </a:ext>
            </a:extLst>
          </p:cNvPr>
          <p:cNvSpPr/>
          <p:nvPr/>
        </p:nvSpPr>
        <p:spPr>
          <a:xfrm>
            <a:off x="1076282" y="445939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Count number of spokes of the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diameter of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Draw straight line between ends of one pair of adjacent spokes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length of this line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total perimeter around polygon if you joined all the ends of adjacent spokes</a:t>
            </a:r>
            <a:endParaRPr lang="en-GB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C7892-7EAF-484F-9148-3E6C974EF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97" y="367284"/>
            <a:ext cx="8022981" cy="28331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F0351D-01A2-AB48-B3D4-27C8743E8BC8}"/>
              </a:ext>
            </a:extLst>
          </p:cNvPr>
          <p:cNvSpPr/>
          <p:nvPr/>
        </p:nvSpPr>
        <p:spPr>
          <a:xfrm>
            <a:off x="2869814" y="6488668"/>
            <a:ext cx="564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Fill in the table (this can be done in the Excel version)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00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EA2E35-F74D-7041-A562-64BEF4815E73}"/>
              </a:ext>
            </a:extLst>
          </p:cNvPr>
          <p:cNvSpPr/>
          <p:nvPr/>
        </p:nvSpPr>
        <p:spPr>
          <a:xfrm>
            <a:off x="100224" y="30864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Plot the points on the grid here where the x-values are found in the Number of spokes column and the y-values in the Total polygon perimeter column.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What happens as the x-value increases and the polygon gets to look more like a circle?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</a:t>
            </a:r>
            <a:r>
              <a:rPr lang="el-GR" dirty="0">
                <a:solidFill>
                  <a:srgbClr val="009600"/>
                </a:solidFill>
                <a:latin typeface="Arial" panose="020B0604020202020204" pitchFamily="34" charset="0"/>
              </a:rPr>
              <a:t>π </a:t>
            </a: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times the circle diameter. What do you notice? </a:t>
            </a:r>
            <a:endParaRPr lang="en-GB" dirty="0"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79863-DD66-F543-B147-194F3ED65A75}"/>
              </a:ext>
            </a:extLst>
          </p:cNvPr>
          <p:cNvGrpSpPr/>
          <p:nvPr/>
        </p:nvGrpSpPr>
        <p:grpSpPr>
          <a:xfrm>
            <a:off x="200449" y="392337"/>
            <a:ext cx="5895551" cy="1912452"/>
            <a:chOff x="360297" y="367284"/>
            <a:chExt cx="8022981" cy="28331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AC7892-7EAF-484F-9148-3E6C974EF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297" y="367284"/>
              <a:ext cx="8022981" cy="283311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7D107-D431-3044-B476-7A36F6845A0E}"/>
                </a:ext>
              </a:extLst>
            </p:cNvPr>
            <p:cNvSpPr/>
            <p:nvPr/>
          </p:nvSpPr>
          <p:spPr>
            <a:xfrm>
              <a:off x="447979" y="475741"/>
              <a:ext cx="1003300" cy="261620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C2FB33-A435-044D-B927-045E4B0BA5E6}"/>
                </a:ext>
              </a:extLst>
            </p:cNvPr>
            <p:cNvSpPr/>
            <p:nvPr/>
          </p:nvSpPr>
          <p:spPr>
            <a:xfrm>
              <a:off x="4678539" y="475741"/>
              <a:ext cx="2361087" cy="261620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65BFB36-E924-5E48-87E3-7C4CF20437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08481"/>
              </p:ext>
            </p:extLst>
          </p:nvPr>
        </p:nvGraphicFramePr>
        <p:xfrm>
          <a:off x="6237554" y="232163"/>
          <a:ext cx="5702300" cy="570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37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793271" y="6123431"/>
            <a:ext cx="304494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Two Animations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1796B-EE85-5F4F-A6D2-C302639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50866"/>
              </p:ext>
            </p:extLst>
          </p:nvPr>
        </p:nvGraphicFramePr>
        <p:xfrm>
          <a:off x="497541" y="326967"/>
          <a:ext cx="6639239" cy="457200"/>
        </p:xfrm>
        <a:graphic>
          <a:graphicData uri="http://schemas.openxmlformats.org/drawingml/2006/table">
            <a:tbl>
              <a:tblPr/>
              <a:tblGrid>
                <a:gridCol w="6639239">
                  <a:extLst>
                    <a:ext uri="{9D8B030D-6E8A-4147-A177-3AD203B41FA5}">
                      <a16:colId xmlns:a16="http://schemas.microsoft.com/office/drawing/2014/main" val="3455139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see? What do you notice?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9217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athletic game, sport&#10;&#10;Description automatically generated">
            <a:extLst>
              <a:ext uri="{FF2B5EF4-FFF2-40B4-BE49-F238E27FC236}">
                <a16:creationId xmlns:a16="http://schemas.microsoft.com/office/drawing/2014/main" id="{25B8D573-5F8C-2C47-9C6B-EA7EFD26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5" y="1026786"/>
            <a:ext cx="5530241" cy="3686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AC48877-B004-084E-8397-7CE05157A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508" y="1026785"/>
            <a:ext cx="3686827" cy="36868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7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151387" y="6123431"/>
            <a:ext cx="3686827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Two More Animations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1796B-EE85-5F4F-A6D2-C302639281F5}"/>
              </a:ext>
            </a:extLst>
          </p:cNvPr>
          <p:cNvGraphicFramePr>
            <a:graphicFrameLocks noGrp="1"/>
          </p:cNvGraphicFramePr>
          <p:nvPr/>
        </p:nvGraphicFramePr>
        <p:xfrm>
          <a:off x="497541" y="326967"/>
          <a:ext cx="6639239" cy="457200"/>
        </p:xfrm>
        <a:graphic>
          <a:graphicData uri="http://schemas.openxmlformats.org/drawingml/2006/table">
            <a:tbl>
              <a:tblPr/>
              <a:tblGrid>
                <a:gridCol w="6639239">
                  <a:extLst>
                    <a:ext uri="{9D8B030D-6E8A-4147-A177-3AD203B41FA5}">
                      <a16:colId xmlns:a16="http://schemas.microsoft.com/office/drawing/2014/main" val="3455139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see? What do you notice?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92172"/>
                  </a:ext>
                </a:extLst>
              </a:tr>
            </a:tbl>
          </a:graphicData>
        </a:graphic>
      </p:graphicFrame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A7EC581E-1149-E44F-B3C5-AA292941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1"/>
          <a:stretch/>
        </p:blipFill>
        <p:spPr>
          <a:xfrm>
            <a:off x="248460" y="995728"/>
            <a:ext cx="7137400" cy="2804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873E4B37-4CC2-6F4E-9902-69C43ADA1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1"/>
          <a:stretch/>
        </p:blipFill>
        <p:spPr>
          <a:xfrm>
            <a:off x="248460" y="3799864"/>
            <a:ext cx="7137400" cy="2804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42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464968" y="6123431"/>
            <a:ext cx="537324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Polygons in a circle: Answers 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38C40-5CA4-0748-8253-BC4EEBE1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48" y="2268342"/>
            <a:ext cx="3721100" cy="370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4C021-85BF-AE4E-886F-4BF264B6DCBC}"/>
              </a:ext>
            </a:extLst>
          </p:cNvPr>
          <p:cNvSpPr/>
          <p:nvPr/>
        </p:nvSpPr>
        <p:spPr>
          <a:xfrm>
            <a:off x="1076282" y="445939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Count number of spokes of the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diameter of circle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Draw straight line between ends of one pair of adjacent spokes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Measure length of this line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Calculate total perimeter around polygon if you joined all the ends of adjacent spokes</a:t>
            </a:r>
            <a:endParaRPr lang="en-GB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C7892-7EAF-484F-9148-3E6C974EF9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0297" y="375419"/>
            <a:ext cx="8022981" cy="281684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E1E7A9-8172-9443-B478-6CD8ECDA8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4426"/>
              </p:ext>
            </p:extLst>
          </p:nvPr>
        </p:nvGraphicFramePr>
        <p:xfrm>
          <a:off x="360965" y="108204"/>
          <a:ext cx="5113421" cy="259080"/>
        </p:xfrm>
        <a:graphic>
          <a:graphicData uri="http://schemas.openxmlformats.org/drawingml/2006/table">
            <a:tbl>
              <a:tblPr/>
              <a:tblGrid>
                <a:gridCol w="5113421">
                  <a:extLst>
                    <a:ext uri="{9D8B030D-6E8A-4147-A177-3AD203B41FA5}">
                      <a16:colId xmlns:a16="http://schemas.microsoft.com/office/drawing/2014/main" val="1156293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9600"/>
                          </a:solidFill>
                          <a:effectLst/>
                          <a:latin typeface="Tahoma,sans-serif"/>
                        </a:rPr>
                        <a:t>These are the calculated answers based on 10 cm diameter circles.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854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13830</TotalTime>
  <Words>610</Words>
  <Application>Microsoft Macintosh PowerPoint</Application>
  <PresentationFormat>Widescreen</PresentationFormat>
  <Paragraphs>72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Tahoma</vt:lpstr>
      <vt:lpstr>Tahoma,sans-serif</vt:lpstr>
      <vt:lpstr>Custom Design</vt:lpstr>
      <vt:lpstr>Office Theme</vt:lpstr>
      <vt:lpstr>Circumference of a Circle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and Prime Factors </dc:title>
  <dc:creator>Lucy Miller</dc:creator>
  <cp:lastModifiedBy>Dave Miller</cp:lastModifiedBy>
  <cp:revision>146</cp:revision>
  <cp:lastPrinted>2020-09-08T17:58:30Z</cp:lastPrinted>
  <dcterms:created xsi:type="dcterms:W3CDTF">2020-04-18T15:11:51Z</dcterms:created>
  <dcterms:modified xsi:type="dcterms:W3CDTF">2021-02-26T15:55:21Z</dcterms:modified>
</cp:coreProperties>
</file>