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93" r:id="rId2"/>
  </p:sldMasterIdLst>
  <p:notesMasterIdLst>
    <p:notesMasterId r:id="rId17"/>
  </p:notesMasterIdLst>
  <p:sldIdLst>
    <p:sldId id="256" r:id="rId3"/>
    <p:sldId id="282" r:id="rId4"/>
    <p:sldId id="264" r:id="rId5"/>
    <p:sldId id="295" r:id="rId6"/>
    <p:sldId id="289" r:id="rId7"/>
    <p:sldId id="290" r:id="rId8"/>
    <p:sldId id="291" r:id="rId9"/>
    <p:sldId id="292" r:id="rId10"/>
    <p:sldId id="293" r:id="rId11"/>
    <p:sldId id="294" r:id="rId12"/>
    <p:sldId id="263" r:id="rId13"/>
    <p:sldId id="296" r:id="rId14"/>
    <p:sldId id="284" r:id="rId15"/>
    <p:sldId id="29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746"/>
    <a:srgbClr val="008000"/>
    <a:srgbClr val="878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18"/>
    <p:restoredTop sz="67279"/>
  </p:normalViewPr>
  <p:slideViewPr>
    <p:cSldViewPr snapToGrid="0" snapToObjects="1">
      <p:cViewPr varScale="1">
        <p:scale>
          <a:sx n="80" d="100"/>
          <a:sy n="80" d="100"/>
        </p:scale>
        <p:origin x="19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6" d="100"/>
          <a:sy n="146" d="100"/>
        </p:scale>
        <p:origin x="136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5CF84-EF0B-5444-A2C8-6218D9521F12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987E4-D102-4844-97E9-4BE28C568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25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avem195@ntlworld.com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2.tiff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2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 given output questions. Each has two answers: first set are multiply then add/subtract all integers only; second set are add/subtract then multiply; and some are fractions or decimal.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32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Solve inputs 1 to 4, outputs 20, 25, 30 and 35. Two animations show x5 +15 and then +3 x5. Question to establish that 5x + 15 = 5(x + 3).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96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to show that this is always case, but sometimes fractions make it harder to see the second solution.</a:t>
            </a: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also that in these cases, with inputs separated by 1, the increase gives the multiply value and input 0 gives the add/subtract value (the gradient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ahnd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intercept).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02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Photocopiable master (printable next page) containing a template for pupils to work with input and output values and 'two operation machines'.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0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Photocopiable master containing a template for pupils to work with input and output values and 'two operation machines'.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8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</a:rPr>
              <a:t>Input – Output tables for two operations to understand how they determine the regular increment and the initial </a:t>
            </a:r>
            <a:r>
              <a:rPr lang="en-GB" sz="1200" dirty="0" err="1">
                <a:effectLst/>
              </a:rPr>
              <a:t>sero</a:t>
            </a:r>
            <a:r>
              <a:rPr lang="en-GB" sz="1200" dirty="0">
                <a:effectLst/>
              </a:rPr>
              <a:t> value (as a precursor to gradient-intercept work of straight lines..</a:t>
            </a:r>
            <a:endParaRPr lang="en-GB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200025" algn="l"/>
              </a:tabLst>
            </a:pPr>
            <a:r>
              <a:rPr lang="en-GB" sz="1200" dirty="0">
                <a:effectLst/>
              </a:rPr>
              <a:t>Evaluate 4 inputs (not in order) for x5 then -4. What do you notice? Animated work through of answer.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200025" algn="l"/>
              </a:tabLst>
            </a:pPr>
            <a:r>
              <a:rPr lang="en-GB" sz="1200" dirty="0">
                <a:effectLst/>
              </a:rPr>
              <a:t>Repeat for inputs 1 to 4 for x8 then -7. Answers shown. Ask what do you notice (outputs differ by 8 and they are 8 times table less 1).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200025" algn="l"/>
              </a:tabLst>
            </a:pPr>
            <a:r>
              <a:rPr lang="en-GB" sz="1200" dirty="0">
                <a:effectLst/>
              </a:rPr>
              <a:t>Five questions for inputs 1 to 4. Solutions shown.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200025" algn="l"/>
              </a:tabLst>
            </a:pPr>
            <a:r>
              <a:rPr lang="en-GB" sz="1200" dirty="0">
                <a:effectLst/>
              </a:rPr>
              <a:t>Find the two operations (from Add, Subtract and Multiply) for inputs 1 to 4 and outputs 8, 10, 12 and 14. Two answers given: +3, x2; and x2 + 6.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200025" algn="l"/>
              </a:tabLst>
            </a:pPr>
            <a:r>
              <a:rPr lang="en-GB" sz="1200" dirty="0">
                <a:effectLst/>
              </a:rPr>
              <a:t>Repeat with outputs 1, 8, 15, 22. Two answers: x7 +6; and -6/7 x6.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200025" algn="l"/>
              </a:tabLst>
            </a:pPr>
            <a:r>
              <a:rPr lang="en-GB" sz="1200" dirty="0">
                <a:effectLst/>
              </a:rPr>
              <a:t>Five given output questions. Each has two answers: first set are multiply then add/subtract all integers only; second set are add/subtract then multiply; and some are fractions or decimal.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200025" algn="l"/>
              </a:tabLst>
            </a:pPr>
            <a:r>
              <a:rPr lang="en-GB" sz="1200" dirty="0">
                <a:effectLst/>
              </a:rPr>
              <a:t>Solve inputs 1 to 4, outputs 20, 25, 30 and 35. Two animations show x5 +15 and then +3 x5. Question to establish that 5x + 15 = 5(x + 3).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200025" algn="l"/>
              </a:tabLst>
            </a:pPr>
            <a:r>
              <a:rPr lang="en-GB" sz="1200" dirty="0">
                <a:effectLst/>
              </a:rPr>
              <a:t>Review to show that this is always case, but sometimes fractions make it harder to see the second solution.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  <a:tabLst>
                <a:tab pos="200025" algn="l"/>
              </a:tabLst>
            </a:pPr>
            <a:r>
              <a:rPr lang="en-GB" sz="1200" dirty="0">
                <a:effectLst/>
              </a:rPr>
              <a:t>Note also that in these cases, with inputs separated by 1, the increase gives the multiply value and input 0 gives the add/subtract value (the gradient </a:t>
            </a:r>
            <a:r>
              <a:rPr lang="en-GB" sz="1200" dirty="0" err="1">
                <a:effectLst/>
              </a:rPr>
              <a:t>ahnd</a:t>
            </a:r>
            <a:r>
              <a:rPr lang="en-GB" sz="1200" dirty="0">
                <a:effectLst/>
              </a:rPr>
              <a:t> the intercept). </a:t>
            </a:r>
            <a:endParaRPr lang="en-GB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</a:rPr>
              <a:t>Photocopiable master containing a template for pupils to work with input and output values and 'two operation machines’.</a:t>
            </a:r>
            <a:endParaRPr lang="en-GB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MS Gothic" panose="020B0609070205080204" pitchFamily="49" charset="-128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Enjoy </a:t>
            </a: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Davem195@ntlworld.com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50850-E4EE-9D4F-A85B-8AFB7CBB64E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00596" y="4878479"/>
            <a:ext cx="4152900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74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open-ended approach. Any of other slides could complement – otherwise allows jump to slides 11 (Animations) or 12 (the review page)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63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Evaluate 4 inputs (not in order) for x5 then -4. What do you notice? Animated work through of answer.</a:t>
            </a:r>
          </a:p>
          <a:p>
            <a:r>
              <a:rPr lang="en-US" dirty="0"/>
              <a:t>Inputs are deliberately randomly ordered in this and next slide. Function machines here made up of two parts one of form Add/Subtract number the other Multiply by number (could ask – how would we include divide ‘without changing anything’. Outputs can be seen that they are all multiples of 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29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for inputs 1 to 4 for x8 then -7. Answers shown. Ask what do you notice (outputs differ by 8 and they are 8 times table less 1).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98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 questions for inputs 1 to 4. Solutions shown.</a:t>
            </a:r>
          </a:p>
          <a:p>
            <a:r>
              <a:rPr lang="en-GB" dirty="0">
                <a:effectLst/>
              </a:rPr>
              <a:t>Outputs go up by 8. They are one less than the multiples of 8 (8 times table take away 1). Easy to see now in order. For later the 8 gives the gradient of corresponding line and the -1 (subtract 1) the intercept (i.e. when input = 0).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93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</a:rPr>
              <a:t> Outputs go up by 8. They are one less than the multiples of 8 (8 times table take away 1). Easy to see now in order. For later the 8 gives the gradient of corresponding line and the -1 (subtract 1) the intercept (i.e. when input = 0).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76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 the two operations (from Add, Subtract and Multiply) for inputs 1 to 4 and outputs 8, 10, 12 and 14. Two answers given: +3, x2; and x2 + 6.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43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Repeat with outputs 1, 8, 15, 22. Two answers: x7 +6; and -6/7 x6. You may decide not to focus particularly on fraction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Five given output questions. Each has two answers: first set are multiply then add/subtract all integers only; second set are add/subtract then multiply; and some are fractions or decimal.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19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966C0-27F3-B54B-8B7C-D781E7F8D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C1AFC-DBF5-C349-A2DB-5C0F8F043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CFF42-AEFE-5647-A497-00F801A77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AF97B-1A9D-D548-B138-F9216AF8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374B6-ED3B-D744-898C-550BF5F9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6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1835-93D1-7946-AA71-E88BDAA57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3E787-3AF0-9E4E-A458-DA07FB0C9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0C272-2E93-F64A-8240-6FD66149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561A5-18B8-B34E-BE9B-E66C18FD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EBE5F-C5A3-3440-BC95-1F8E636E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6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348732-96C9-0B48-B788-F5F5FB688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BCEFF-9B7B-644C-80FE-B88FBA547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BA4DE-00CB-304F-A910-FE36017BC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CF67C-A4AF-C346-A5B6-6F729967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383DE-9310-9B4F-B956-C0A56C30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11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77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97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16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73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9/9/20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0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29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9/9/20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79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6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840D9-8672-E04A-98BD-6D014CE3D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EE82A-4215-6149-B8DC-3BF8F946C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FEE42-E0E8-F049-B263-EA48DB9A9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18A4-839C-6147-8525-2FB8690E6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94DA4-8CFA-7144-8035-16C7CA017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71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40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97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64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EED5-017B-4A4E-A5F3-274521D1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Spire </a:t>
            </a:r>
            <a:r>
              <a:rPr lang="en-US" dirty="0" err="1"/>
              <a:t>Maths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887E-31AC-EF44-93B5-F208A5B7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B4CD92-BD22-FF47-A977-3807A88EF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600" y="38700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F7E43D7-9FCF-5041-85DC-BA16CC5CF8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8600" y="102835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E13A2D0-75ED-4F4A-B694-DEBF5AEDCA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150" y="1687513"/>
            <a:ext cx="7200000" cy="532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39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EED5-017B-4A4E-A5F3-274521D1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Spire </a:t>
            </a:r>
            <a:r>
              <a:rPr lang="en-US" dirty="0" err="1"/>
              <a:t>Maths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887E-31AC-EF44-93B5-F208A5B7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B4CD92-BD22-FF47-A977-3807A88EF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600" y="38700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F7E43D7-9FCF-5041-85DC-BA16CC5CF8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8600" y="102835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E13A2D0-75ED-4F4A-B694-DEBF5AEDCA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150" y="1687513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AE7B0C-9248-7E47-BCFB-40832E5F6D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53800" y="414094"/>
            <a:ext cx="7200000" cy="529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10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EED5-017B-4A4E-A5F3-274521D1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Spire </a:t>
            </a:r>
            <a:r>
              <a:rPr lang="en-US" dirty="0" err="1"/>
              <a:t>Maths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887E-31AC-EF44-93B5-F208A5B7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B4CD92-BD22-FF47-A977-3807A88EF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600" y="38700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F7E43D7-9FCF-5041-85DC-BA16CC5CF8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8600" y="102835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E13A2D0-75ED-4F4A-B694-DEBF5AEDCA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150" y="1687513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AE7B0C-9248-7E47-BCFB-40832E5F6D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53800" y="414094"/>
            <a:ext cx="7200000" cy="5292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1ECAB7-A77A-1443-9863-C5D99170E68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54488" y="1252538"/>
            <a:ext cx="7200000" cy="532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01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80015E-F3A6-ED43-8E24-533DC777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46C19-7FC8-4748-958C-569DCB04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26F1DEC-0A48-0745-B77A-673131D798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53400" y="598015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D722E22F-2BB0-9F43-9A28-40FCA0F4E7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53400" y="1239365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C88BCFBC-9E2C-F64C-83D5-E135315907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52950" y="1898528"/>
            <a:ext cx="7200000" cy="532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6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27FD7-F74F-3341-A685-0C4D9B6B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695E6-8B1B-F644-90B9-475B24F0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8C31-AC8D-FB40-B6D9-74C49E136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57716-27B1-6044-AC64-158542056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7A2A6-9B08-6342-857F-D9D952EA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1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FFC5-40C2-8647-B364-F506078F8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77F64-83C2-A445-B7FA-38D597682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106B1-18AA-0046-85B3-E6F8CE105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C591B-F322-104C-8EA1-1A700A822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F2989-E2DA-0D45-AF75-360777D9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37F2C-9165-E546-A949-AEBAF527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5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7731-C32D-8F48-94E8-5C83C40B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0856B-34EB-4243-ACA2-8B7B7F283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682B7-6085-614E-8470-3FA6B328F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E5035-B2F8-4B47-9C74-08C66EBF1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A0187-3366-694A-B6CF-7D5C39A47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667F5-06CE-3E45-B963-AB92EF989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9/9/20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400C7A-A267-1A41-BBAB-576CAE3B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022CA6-B84B-CE40-AC77-D46CC07B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5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F09A-BD0F-734E-B627-7B106CE19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F77E57-8F86-544F-9477-B8BA5354A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EAF16-2991-7741-9F63-FD4705693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88146-91EA-2D4A-A01F-5B6A5E4E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1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43563-5330-6447-A117-0F0649CED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9/9/20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173AD-75DF-2246-A566-495119FE1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EE04E-1964-3B4E-A7F2-67BBE36B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0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00510-3886-9144-9581-5A122F43B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7CB44-FF11-FD48-A8BC-BBAA55F1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89CB0-F5F3-A34B-9A59-C337EDD92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36C31-CB66-6642-937D-D66562D78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49801-453A-3A41-BCFC-34BFC4FC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3A5B8-ACFE-984E-9D68-E84B2C60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3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72D83-20E6-5542-8333-4E27A54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1DEE8-1137-3B4F-9BE2-617697AAE7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945D5-3A85-AC40-9A67-60C4FF660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6FE4F-E35D-E542-BDA0-BC85EA78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643EE-3C08-C149-9063-7F7743A2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0496E-2DC8-E840-A6BF-CCB509679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2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7ACBC-503C-8845-A00E-BEF14020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EB8A0-1C32-BF43-BF35-BF0AEFD37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5A55B-BF82-CD48-8997-139ABC772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CD26-C1B8-9549-9A4E-88D3C8930D82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1ABB5-1EED-974B-A0C5-BBAE3FBF72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5CD6B-3213-D74D-AA77-225558073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9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C9C97-BB2D-6D43-B820-081C6B77FFE1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9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78" r:id="rId13"/>
    <p:sldLayoutId id="2147483679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piremaths.co.uk/function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slide" Target="slide4.xml"/><Relationship Id="rId4" Type="http://schemas.openxmlformats.org/officeDocument/2006/relationships/hyperlink" Target="https://spiremaths.co.uk/functions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.tiff"/><Relationship Id="rId7" Type="http://schemas.openxmlformats.org/officeDocument/2006/relationships/slide" Target="slide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1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tiff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10" Type="http://schemas.openxmlformats.org/officeDocument/2006/relationships/image" Target="../media/image11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10" Type="http://schemas.openxmlformats.org/officeDocument/2006/relationships/image" Target="../media/image11.tiff"/><Relationship Id="rId4" Type="http://schemas.openxmlformats.org/officeDocument/2006/relationships/image" Target="../media/image21.tiff"/><Relationship Id="rId9" Type="http://schemas.openxmlformats.org/officeDocument/2006/relationships/image" Target="../media/image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D2B7-36AF-284C-9E0B-69F585D3B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Functions</a:t>
            </a:r>
            <a:br>
              <a:rPr lang="en-US" dirty="0">
                <a:solidFill>
                  <a:srgbClr val="008000"/>
                </a:solidFill>
              </a:rPr>
            </a:b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E83C9E-67AE-DA4B-B453-1F5A087530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rgbClr val="008000"/>
                </a:solidFill>
              </a:rPr>
              <a:t>SPIRE MATHS</a:t>
            </a:r>
          </a:p>
          <a:p>
            <a:r>
              <a:rPr lang="en-GB" dirty="0">
                <a:solidFill>
                  <a:srgbClr val="F89746"/>
                </a:solidFill>
              </a:rPr>
              <a:t>Stimulating, Practical, Interesting, Relevant, Enjoyable Maths For All</a:t>
            </a:r>
            <a:r>
              <a:rPr lang="en-GB" dirty="0">
                <a:solidFill>
                  <a:srgbClr val="F89746"/>
                </a:solidFill>
                <a:effectLst/>
              </a:rPr>
              <a:t> 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0EC226-F9C8-CF4D-90CE-0F846A9F7A08}"/>
              </a:ext>
            </a:extLst>
          </p:cNvPr>
          <p:cNvSpPr/>
          <p:nvPr/>
        </p:nvSpPr>
        <p:spPr>
          <a:xfrm>
            <a:off x="4208720" y="5165209"/>
            <a:ext cx="3774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u="sng" dirty="0">
                <a:solidFill>
                  <a:srgbClr val="F89746"/>
                </a:solidFill>
                <a:latin typeface="Tahoma" panose="020B0604030504040204" pitchFamily="34" charset="0"/>
                <a:ea typeface="MS Gothic" panose="020B0609070205080204" pitchFamily="49" charset="-128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https://spiremaths.co.uk/functions</a:t>
            </a:r>
            <a:r>
              <a:rPr lang="en-GB" u="sng" dirty="0">
                <a:solidFill>
                  <a:srgbClr val="0563C1"/>
                </a:solidFill>
                <a:latin typeface="Tahoma" panose="020B0604030504040204" pitchFamily="34" charset="0"/>
                <a:ea typeface="MS Gothic" panose="020B0609070205080204" pitchFamily="49" charset="-128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9969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F9DFD0A-CEC3-E245-AFC7-981257058903}"/>
              </a:ext>
            </a:extLst>
          </p:cNvPr>
          <p:cNvSpPr txBox="1">
            <a:spLocks/>
          </p:cNvSpPr>
          <p:nvPr/>
        </p:nvSpPr>
        <p:spPr>
          <a:xfrm>
            <a:off x="497541" y="6123431"/>
            <a:ext cx="11340673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8000"/>
                </a:solidFill>
              </a:rPr>
              <a:t>Finding Functions 3</a:t>
            </a:r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7E2AC80-A7D8-B243-8183-CF6E9ED8F2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044875"/>
              </p:ext>
            </p:extLst>
          </p:nvPr>
        </p:nvGraphicFramePr>
        <p:xfrm>
          <a:off x="187960" y="94652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7508590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Solve these in at least one way. Do you think there is always a second solution?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09399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FCFBB3D-5DD6-C246-A7D1-BD99D6BBA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0" y="917612"/>
            <a:ext cx="6971763" cy="32276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D50D81-AF33-F349-9C5E-9CC788F8D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960" y="4294342"/>
            <a:ext cx="5468545" cy="17343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D62290-2FB2-FB4D-8916-E3971289B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877" y="4294342"/>
            <a:ext cx="5468545" cy="173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6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CA0934-F0CA-9B40-887C-60768B93EED2}"/>
              </a:ext>
            </a:extLst>
          </p:cNvPr>
          <p:cNvSpPr txBox="1">
            <a:spLocks/>
          </p:cNvSpPr>
          <p:nvPr/>
        </p:nvSpPr>
        <p:spPr>
          <a:xfrm>
            <a:off x="497541" y="6123431"/>
            <a:ext cx="11340673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8000"/>
                </a:solidFill>
              </a:rPr>
              <a:t>Finding Functions: Two Animations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10AB47-8152-DB4C-B265-6BDC657BB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31692"/>
              </p:ext>
            </p:extLst>
          </p:nvPr>
        </p:nvGraphicFramePr>
        <p:xfrm>
          <a:off x="497541" y="277654"/>
          <a:ext cx="10515600" cy="4572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6273645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Work out the two solutions then watch. 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04340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A01860C-F124-704E-B065-38698C6BC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40" y="1022350"/>
            <a:ext cx="2367579" cy="2780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92CA8-2D3C-E247-A64F-3C7609844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034" y="277654"/>
            <a:ext cx="5123180" cy="2889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98E2D1-6BFB-7749-B48D-B37C6F847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034" y="3233957"/>
            <a:ext cx="5123180" cy="2889474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6794139-62CA-F34F-B407-7E5E392DD1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138809"/>
              </p:ext>
            </p:extLst>
          </p:nvPr>
        </p:nvGraphicFramePr>
        <p:xfrm>
          <a:off x="497540" y="5012690"/>
          <a:ext cx="3083560" cy="822960"/>
        </p:xfrm>
        <a:graphic>
          <a:graphicData uri="http://schemas.openxmlformats.org/drawingml/2006/table">
            <a:tbl>
              <a:tblPr/>
              <a:tblGrid>
                <a:gridCol w="3083560">
                  <a:extLst>
                    <a:ext uri="{9D8B030D-6E8A-4147-A177-3AD203B41FA5}">
                      <a16:colId xmlns:a16="http://schemas.microsoft.com/office/drawing/2014/main" val="19010053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When is it easier to find 2 solutions? 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37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859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CA0934-F0CA-9B40-887C-60768B93EED2}"/>
              </a:ext>
            </a:extLst>
          </p:cNvPr>
          <p:cNvSpPr txBox="1">
            <a:spLocks/>
          </p:cNvSpPr>
          <p:nvPr/>
        </p:nvSpPr>
        <p:spPr>
          <a:xfrm>
            <a:off x="497541" y="6123431"/>
            <a:ext cx="11340673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8000"/>
                </a:solidFill>
              </a:rPr>
              <a:t>Review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7D6561-A0BD-6B41-B056-971B4763A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874" y="1158702"/>
            <a:ext cx="6775104" cy="3596264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7A9D97-DCCB-A54B-B316-B02FE833C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023632"/>
              </p:ext>
            </p:extLst>
          </p:nvPr>
        </p:nvGraphicFramePr>
        <p:xfrm>
          <a:off x="1322614" y="198222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41804604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1. What have you learned about how the inputs and outputs match?</a:t>
                      </a:r>
                      <a:endParaRPr lang="en-GB" dirty="0">
                        <a:effectLst/>
                      </a:endParaRPr>
                    </a:p>
                    <a:p>
                      <a:r>
                        <a:rPr lang="en-GB" sz="2400" b="1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2. What are the key points for your learning?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79683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5DFC383-B77B-D245-9C49-00E6CA871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165814"/>
              </p:ext>
            </p:extLst>
          </p:nvPr>
        </p:nvGraphicFramePr>
        <p:xfrm>
          <a:off x="8696037" y="1402354"/>
          <a:ext cx="2958407" cy="1920240"/>
        </p:xfrm>
        <a:graphic>
          <a:graphicData uri="http://schemas.openxmlformats.org/drawingml/2006/table">
            <a:tbl>
              <a:tblPr/>
              <a:tblGrid>
                <a:gridCol w="2958407">
                  <a:extLst>
                    <a:ext uri="{9D8B030D-6E8A-4147-A177-3AD203B41FA5}">
                      <a16:colId xmlns:a16="http://schemas.microsoft.com/office/drawing/2014/main" val="9210255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Multiply number = difference between consecutive inputs (when going up in ones) 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795010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F9EFCB4-77C6-CA4D-A77F-DD2F8D8F34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473944"/>
              </p:ext>
            </p:extLst>
          </p:nvPr>
        </p:nvGraphicFramePr>
        <p:xfrm>
          <a:off x="8046720" y="3772694"/>
          <a:ext cx="3791494" cy="822960"/>
        </p:xfrm>
        <a:graphic>
          <a:graphicData uri="http://schemas.openxmlformats.org/drawingml/2006/table">
            <a:tbl>
              <a:tblPr/>
              <a:tblGrid>
                <a:gridCol w="3791494">
                  <a:extLst>
                    <a:ext uri="{9D8B030D-6E8A-4147-A177-3AD203B41FA5}">
                      <a16:colId xmlns:a16="http://schemas.microsoft.com/office/drawing/2014/main" val="23231178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Add or Subtract number = what happens if input is 0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2575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BAAF8DA-BC92-E64A-9CBC-B25476D86E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505791"/>
              </p:ext>
            </p:extLst>
          </p:nvPr>
        </p:nvGraphicFramePr>
        <p:xfrm>
          <a:off x="497541" y="4886445"/>
          <a:ext cx="4576323" cy="1554480"/>
        </p:xfrm>
        <a:graphic>
          <a:graphicData uri="http://schemas.openxmlformats.org/drawingml/2006/table">
            <a:tbl>
              <a:tblPr/>
              <a:tblGrid>
                <a:gridCol w="4576323">
                  <a:extLst>
                    <a:ext uri="{9D8B030D-6E8A-4147-A177-3AD203B41FA5}">
                      <a16:colId xmlns:a16="http://schemas.microsoft.com/office/drawing/2014/main" val="286444205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Whole result of a Multiply first then Add or Subtract is like times tables values moved up or down by Add or Subtract value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733260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134981C-541C-8F4F-8AD2-6C812CF876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641805"/>
              </p:ext>
            </p:extLst>
          </p:nvPr>
        </p:nvGraphicFramePr>
        <p:xfrm>
          <a:off x="5888099" y="4934711"/>
          <a:ext cx="5135880" cy="1188720"/>
        </p:xfrm>
        <a:graphic>
          <a:graphicData uri="http://schemas.openxmlformats.org/drawingml/2006/table">
            <a:tbl>
              <a:tblPr/>
              <a:tblGrid>
                <a:gridCol w="5135880">
                  <a:extLst>
                    <a:ext uri="{9D8B030D-6E8A-4147-A177-3AD203B41FA5}">
                      <a16:colId xmlns:a16="http://schemas.microsoft.com/office/drawing/2014/main" val="20280671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Add or Subtract then Multiply will also give solution, but Add or Subtract number might be a fraction 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7422445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2211768-0B9F-C949-96FF-4837B4094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016059"/>
              </p:ext>
            </p:extLst>
          </p:nvPr>
        </p:nvGraphicFramePr>
        <p:xfrm>
          <a:off x="4790818" y="3610399"/>
          <a:ext cx="2194561" cy="822960"/>
        </p:xfrm>
        <a:graphic>
          <a:graphicData uri="http://schemas.openxmlformats.org/drawingml/2006/table">
            <a:tbl>
              <a:tblPr/>
              <a:tblGrid>
                <a:gridCol w="2194561">
                  <a:extLst>
                    <a:ext uri="{9D8B030D-6E8A-4147-A177-3AD203B41FA5}">
                      <a16:colId xmlns:a16="http://schemas.microsoft.com/office/drawing/2014/main" val="19317724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Gradient = 8 </a:t>
                      </a:r>
                      <a:endParaRPr lang="en-GB" dirty="0">
                        <a:effectLst/>
                      </a:endParaRPr>
                    </a:p>
                    <a:p>
                      <a:r>
                        <a:rPr lang="en-GB" sz="240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Intercept = -1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8101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543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64161C-2373-1D49-854C-0375037917B5}"/>
              </a:ext>
            </a:extLst>
          </p:cNvPr>
          <p:cNvSpPr/>
          <p:nvPr/>
        </p:nvSpPr>
        <p:spPr>
          <a:xfrm>
            <a:off x="476248" y="6209269"/>
            <a:ext cx="3148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79646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Functions Resource Sheet</a:t>
            </a:r>
            <a:r>
              <a:rPr lang="en-GB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BACA87-AD33-2B4B-ADD4-3EABAB651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658" y="457661"/>
            <a:ext cx="7758461" cy="5023755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1DE2CD0-5897-3A4F-B8F0-55C49462B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178989"/>
              </p:ext>
            </p:extLst>
          </p:nvPr>
        </p:nvGraphicFramePr>
        <p:xfrm>
          <a:off x="8113222" y="5752069"/>
          <a:ext cx="3791494" cy="457200"/>
        </p:xfrm>
        <a:graphic>
          <a:graphicData uri="http://schemas.openxmlformats.org/drawingml/2006/table">
            <a:tbl>
              <a:tblPr/>
              <a:tblGrid>
                <a:gridCol w="3791494">
                  <a:extLst>
                    <a:ext uri="{9D8B030D-6E8A-4147-A177-3AD203B41FA5}">
                      <a16:colId xmlns:a16="http://schemas.microsoft.com/office/drawing/2014/main" val="23231178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Printer version next page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2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34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64161C-2373-1D49-854C-0375037917B5}"/>
              </a:ext>
            </a:extLst>
          </p:cNvPr>
          <p:cNvSpPr/>
          <p:nvPr/>
        </p:nvSpPr>
        <p:spPr>
          <a:xfrm>
            <a:off x="476248" y="6209269"/>
            <a:ext cx="3148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79646"/>
                </a:solidFill>
                <a:latin typeface="Arial" panose="020B0604020202020204" pitchFamily="34" charset="0"/>
                <a:ea typeface="MS Gothic" panose="020B0609070205080204" pitchFamily="49" charset="-128"/>
              </a:rPr>
              <a:t>Functions Resource Sheet</a:t>
            </a:r>
            <a:r>
              <a:rPr lang="en-GB" dirty="0"/>
              <a:t> 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BACA87-AD33-2B4B-ADD4-3EABAB651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557" y="7490229"/>
            <a:ext cx="4316268" cy="27948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DF32B3-4039-B84C-BAEF-D514BBE02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37496" y="-1047282"/>
            <a:ext cx="5064338" cy="877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47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204F-B2B5-B94C-A096-B141301E0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Functions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417A47-FB4D-354D-8378-186F6A6E1C73}"/>
              </a:ext>
            </a:extLst>
          </p:cNvPr>
          <p:cNvSpPr txBox="1"/>
          <p:nvPr/>
        </p:nvSpPr>
        <p:spPr>
          <a:xfrm>
            <a:off x="1178441" y="6035402"/>
            <a:ext cx="4917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Two approaches offered: More open (next slide) and a standard guided approach 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018B94-F367-BB4E-B5D1-259A10598F9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181304" y="453266"/>
            <a:ext cx="4737100" cy="316230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6BD284D-5B72-BB44-8F5A-584A8EF3A6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39831"/>
              </p:ext>
            </p:extLst>
          </p:nvPr>
        </p:nvGraphicFramePr>
        <p:xfrm>
          <a:off x="1488262" y="1438775"/>
          <a:ext cx="5447806" cy="4353581"/>
        </p:xfrm>
        <a:graphic>
          <a:graphicData uri="http://schemas.openxmlformats.org/drawingml/2006/table">
            <a:tbl>
              <a:tblPr firstCol="1" bandRow="1" bandCol="1">
                <a:tableStyleId>{5C22544A-7EE6-4342-B048-85BDC9FD1C3A}</a:tableStyleId>
              </a:tblPr>
              <a:tblGrid>
                <a:gridCol w="1123063">
                  <a:extLst>
                    <a:ext uri="{9D8B030D-6E8A-4147-A177-3AD203B41FA5}">
                      <a16:colId xmlns:a16="http://schemas.microsoft.com/office/drawing/2014/main" val="1342796468"/>
                    </a:ext>
                  </a:extLst>
                </a:gridCol>
                <a:gridCol w="4324743">
                  <a:extLst>
                    <a:ext uri="{9D8B030D-6E8A-4147-A177-3AD203B41FA5}">
                      <a16:colId xmlns:a16="http://schemas.microsoft.com/office/drawing/2014/main" val="1462646122"/>
                    </a:ext>
                  </a:extLst>
                </a:gridCol>
              </a:tblGrid>
              <a:tr h="45585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effectLst/>
                        </a:rPr>
                        <a:t>OBJECTIVE(S):</a:t>
                      </a:r>
                      <a:endParaRPr lang="en-GB" sz="1000" b="1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</a:txBody>
                  <a:tcPr marL="62162" marR="62162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000" dirty="0">
                          <a:effectLst/>
                        </a:rPr>
                        <a:t>Input – Output tables for two operations to understand how they determine the regular increment and the initial </a:t>
                      </a:r>
                      <a:r>
                        <a:rPr lang="en-GB" sz="1000" dirty="0" err="1">
                          <a:effectLst/>
                        </a:rPr>
                        <a:t>sero</a:t>
                      </a:r>
                      <a:r>
                        <a:rPr lang="en-GB" sz="1000" dirty="0">
                          <a:effectLst/>
                        </a:rPr>
                        <a:t> value (as a precursor to gradient-intercept work of straight lines..</a:t>
                      </a:r>
                      <a:endParaRPr lang="en-GB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</a:txBody>
                  <a:tcPr marL="62162" marR="62162" marT="0" marB="0">
                    <a:solidFill>
                      <a:srgbClr val="F897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643795"/>
                  </a:ext>
                </a:extLst>
              </a:tr>
              <a:tr h="359158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effectLst/>
                        </a:rPr>
                        <a:t>DESCRIPTION and OVERVIEW:</a:t>
                      </a:r>
                      <a:endParaRPr lang="en-GB" sz="1000" b="1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</a:txBody>
                  <a:tcPr marL="62162" marR="62162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200025" algn="l"/>
                        </a:tabLst>
                      </a:pPr>
                      <a:r>
                        <a:rPr lang="en-GB" sz="1000" dirty="0">
                          <a:effectLst/>
                        </a:rPr>
                        <a:t>Evaluate 4 inputs (not in order) for x5 then -4. What do you notice? Animated work through of answer.</a:t>
                      </a: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200025" algn="l"/>
                        </a:tabLst>
                      </a:pPr>
                      <a:r>
                        <a:rPr lang="en-GB" sz="1000" dirty="0">
                          <a:effectLst/>
                        </a:rPr>
                        <a:t>Repeat for inputs 1 to 4 for x8 then -7. Answers shown. Ask what do you notice (outputs differ by 8 and they are 8 times table less 1).</a:t>
                      </a: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200025" algn="l"/>
                        </a:tabLst>
                      </a:pPr>
                      <a:r>
                        <a:rPr lang="en-GB" sz="1000" dirty="0">
                          <a:effectLst/>
                        </a:rPr>
                        <a:t>Five questions for inputs 1 to 4. Solutions shown.</a:t>
                      </a: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200025" algn="l"/>
                        </a:tabLst>
                      </a:pPr>
                      <a:r>
                        <a:rPr lang="en-GB" sz="1000" dirty="0">
                          <a:effectLst/>
                        </a:rPr>
                        <a:t>Find the two operations (from Add, Subtract and Multiply) for inputs 1 to 4 and outputs 8, 10, 12 and 14. Two answers given: +3, x2; and x2 + 6.</a:t>
                      </a: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200025" algn="l"/>
                        </a:tabLst>
                      </a:pPr>
                      <a:r>
                        <a:rPr lang="en-GB" sz="1000" dirty="0">
                          <a:effectLst/>
                        </a:rPr>
                        <a:t>Repeat with outputs 1, 8, 15, 22. Two answers: x7 +6; and -6/7 x6.</a:t>
                      </a: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200025" algn="l"/>
                        </a:tabLst>
                      </a:pPr>
                      <a:r>
                        <a:rPr lang="en-GB" sz="1000" dirty="0">
                          <a:effectLst/>
                        </a:rPr>
                        <a:t>Five given output questions. Each has two answers: first set are multiply then add/subtract all integers only; second set are add/subtract then multiply; and some are fractions or decimal.</a:t>
                      </a: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200025" algn="l"/>
                        </a:tabLst>
                      </a:pPr>
                      <a:r>
                        <a:rPr lang="en-GB" sz="1000" dirty="0">
                          <a:effectLst/>
                        </a:rPr>
                        <a:t>Solve inputs 1 to 4, outputs 20, 25, 30 and 35. Two animations show x5 +15 and then +3 x5. Question to establish that 5x + 15 = 5(x + 3).</a:t>
                      </a: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200025" algn="l"/>
                        </a:tabLst>
                      </a:pPr>
                      <a:r>
                        <a:rPr lang="en-GB" sz="1000" dirty="0">
                          <a:effectLst/>
                        </a:rPr>
                        <a:t>Review to show that this is always case, but sometimes fractions make it harder to see the second solution.</a:t>
                      </a: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+mj-lt"/>
                        <a:buAutoNum type="arabicPeriod"/>
                        <a:tabLst>
                          <a:tab pos="200025" algn="l"/>
                        </a:tabLst>
                      </a:pPr>
                      <a:r>
                        <a:rPr lang="en-GB" sz="1000" dirty="0">
                          <a:effectLst/>
                        </a:rPr>
                        <a:t>Note also that in these cases, with inputs separated by 1, the increase gives the multiply value and input 0 gives the add/subtract value (the gradient </a:t>
                      </a:r>
                      <a:r>
                        <a:rPr lang="en-GB" sz="1000" dirty="0" err="1">
                          <a:effectLst/>
                        </a:rPr>
                        <a:t>ahnd</a:t>
                      </a:r>
                      <a:r>
                        <a:rPr lang="en-GB" sz="1000" dirty="0">
                          <a:effectLst/>
                        </a:rPr>
                        <a:t> the intercept). </a:t>
                      </a:r>
                      <a:endParaRPr lang="en-GB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</a:txBody>
                  <a:tcPr marL="62162" marR="62162" marT="0" marB="0">
                    <a:solidFill>
                      <a:srgbClr val="F897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103476"/>
                  </a:ext>
                </a:extLst>
              </a:tr>
              <a:tr h="30390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000" dirty="0">
                          <a:effectLst/>
                        </a:rPr>
                        <a:t>EQUIPMENT:</a:t>
                      </a:r>
                      <a:endParaRPr lang="en-GB" sz="1000" b="1" dirty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</a:txBody>
                  <a:tcPr marL="62162" marR="62162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000" dirty="0">
                          <a:effectLst/>
                        </a:rPr>
                        <a:t>Photocopiable master containing a template for pupils to work with input and output values and 'two operation machines'.</a:t>
                      </a:r>
                      <a:endParaRPr lang="en-GB" sz="1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Gothic" panose="020B0609070205080204" pitchFamily="49" charset="-128"/>
                      </a:endParaRPr>
                    </a:p>
                  </a:txBody>
                  <a:tcPr marL="62162" marR="62162" marT="0" marB="0">
                    <a:solidFill>
                      <a:srgbClr val="F897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48242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86F11FE-04B5-D141-9B4E-D07823AA0F97}"/>
              </a:ext>
            </a:extLst>
          </p:cNvPr>
          <p:cNvSpPr/>
          <p:nvPr/>
        </p:nvSpPr>
        <p:spPr>
          <a:xfrm>
            <a:off x="7181304" y="4366050"/>
            <a:ext cx="4737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Download ActivInspire, PowerPoint and Teacher Notes from: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FBC3BC-51BA-CE43-A5FE-5E9805FC661D}"/>
              </a:ext>
            </a:extLst>
          </p:cNvPr>
          <p:cNvSpPr txBox="1"/>
          <p:nvPr/>
        </p:nvSpPr>
        <p:spPr>
          <a:xfrm>
            <a:off x="8192278" y="5467739"/>
            <a:ext cx="360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8974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https://spiremaths.co.uk/functions/</a:t>
            </a:r>
            <a:r>
              <a:rPr lang="en-GB" dirty="0">
                <a:solidFill>
                  <a:srgbClr val="F89746"/>
                </a:solidFill>
              </a:rPr>
              <a:t> </a:t>
            </a:r>
            <a:endParaRPr lang="en-US" dirty="0">
              <a:solidFill>
                <a:srgbClr val="F8974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DA122-271E-D749-A69F-8B3CEEAFF453}"/>
              </a:ext>
            </a:extLst>
          </p:cNvPr>
          <p:cNvSpPr txBox="1"/>
          <p:nvPr/>
        </p:nvSpPr>
        <p:spPr>
          <a:xfrm>
            <a:off x="6096000" y="6324342"/>
            <a:ext cx="239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 action="ppaction://hlinksldjump"/>
              </a:rPr>
              <a:t>Go to Standard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50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F9DFD0A-CEC3-E245-AFC7-981257058903}"/>
              </a:ext>
            </a:extLst>
          </p:cNvPr>
          <p:cNvSpPr txBox="1">
            <a:spLocks/>
          </p:cNvSpPr>
          <p:nvPr/>
        </p:nvSpPr>
        <p:spPr>
          <a:xfrm>
            <a:off x="497541" y="6123431"/>
            <a:ext cx="11340673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8000"/>
                </a:solidFill>
              </a:rPr>
              <a:t>A More Open Approach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D52FA6B-8EEB-344C-BD85-BD2E5D3364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685597"/>
              </p:ext>
            </p:extLst>
          </p:nvPr>
        </p:nvGraphicFramePr>
        <p:xfrm>
          <a:off x="497541" y="370275"/>
          <a:ext cx="10515600" cy="4572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7063526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Both these double machines produce the same output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582732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99440B5-D898-D34A-B67D-A6F55CF48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22" y="1036674"/>
            <a:ext cx="5994109" cy="1089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4E5E5-7AC7-EE40-A56C-DCCDEFEE1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22" y="2385615"/>
            <a:ext cx="5994109" cy="1089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37AB4D-8C73-5444-80A3-125C43D326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3103" y="1036674"/>
            <a:ext cx="2690038" cy="310635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6DC4586-CB17-5A4F-80B9-596711242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247702"/>
              </p:ext>
            </p:extLst>
          </p:nvPr>
        </p:nvGraphicFramePr>
        <p:xfrm>
          <a:off x="994922" y="4352226"/>
          <a:ext cx="10515600" cy="118872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6248026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1. Is this always possible for any similar regular input-outputs as shown?</a:t>
                      </a:r>
                      <a:endParaRPr lang="en-GB" dirty="0">
                        <a:effectLst/>
                      </a:endParaRPr>
                    </a:p>
                    <a:p>
                      <a:endParaRPr lang="en-GB" sz="2400" dirty="0">
                        <a:solidFill>
                          <a:srgbClr val="0096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r>
                        <a:rPr lang="en-GB" sz="240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2. What else can you find out?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65779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6DB876F-C1DD-D04E-B181-7166A38ED10F}"/>
              </a:ext>
            </a:extLst>
          </p:cNvPr>
          <p:cNvSpPr txBox="1"/>
          <p:nvPr/>
        </p:nvSpPr>
        <p:spPr>
          <a:xfrm>
            <a:off x="9609719" y="5098988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 action="ppaction://hlinksldjump"/>
              </a:rPr>
              <a:t>Go to Animation Page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BEAFAA-C449-DA4A-9D06-99991BB458E7}"/>
              </a:ext>
            </a:extLst>
          </p:cNvPr>
          <p:cNvSpPr txBox="1"/>
          <p:nvPr/>
        </p:nvSpPr>
        <p:spPr>
          <a:xfrm>
            <a:off x="9912109" y="5462856"/>
            <a:ext cx="19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 action="ppaction://hlinksldjump"/>
              </a:rPr>
              <a:t>Go to Review Page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3520D9-FA4D-B640-935C-1E81F7170350}"/>
              </a:ext>
            </a:extLst>
          </p:cNvPr>
          <p:cNvSpPr txBox="1"/>
          <p:nvPr/>
        </p:nvSpPr>
        <p:spPr>
          <a:xfrm>
            <a:off x="353786" y="6375324"/>
            <a:ext cx="2392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8" action="ppaction://hlinksldjump"/>
              </a:rPr>
              <a:t>Go to Standard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09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F9DFD0A-CEC3-E245-AFC7-981257058903}"/>
              </a:ext>
            </a:extLst>
          </p:cNvPr>
          <p:cNvSpPr txBox="1">
            <a:spLocks/>
          </p:cNvSpPr>
          <p:nvPr/>
        </p:nvSpPr>
        <p:spPr>
          <a:xfrm>
            <a:off x="497541" y="6123431"/>
            <a:ext cx="11340673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8000"/>
                </a:solidFill>
              </a:rPr>
              <a:t>Function Machines 1</a:t>
            </a:r>
            <a:endParaRPr lang="en-US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DC6285B-D5A8-DB4F-A2A9-E39A40DA4467}"/>
              </a:ext>
            </a:extLst>
          </p:cNvPr>
          <p:cNvGraphicFramePr>
            <a:graphicFrameLocks noGrp="1"/>
          </p:cNvGraphicFramePr>
          <p:nvPr/>
        </p:nvGraphicFramePr>
        <p:xfrm>
          <a:off x="497541" y="297974"/>
          <a:ext cx="1864360" cy="457200"/>
        </p:xfrm>
        <a:graphic>
          <a:graphicData uri="http://schemas.openxmlformats.org/drawingml/2006/table">
            <a:tbl>
              <a:tblPr/>
              <a:tblGrid>
                <a:gridCol w="1864360">
                  <a:extLst>
                    <a:ext uri="{9D8B030D-6E8A-4147-A177-3AD203B41FA5}">
                      <a16:colId xmlns:a16="http://schemas.microsoft.com/office/drawing/2014/main" val="18391140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Evaluate:</a:t>
                      </a:r>
                      <a:endParaRPr lang="en-GB" b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790913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428A3C2E-7341-5F49-89B4-4FB482794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911" y="297974"/>
            <a:ext cx="7039535" cy="43083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C739AA-151F-804A-8EB2-D1F6D166A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541" y="297973"/>
            <a:ext cx="7638917" cy="4308349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E606BE6-CBA8-E847-B614-0822187AECEC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4606390"/>
          <a:ext cx="10515600" cy="4572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8734471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What do you notice about the outputs?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6473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967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F9DFD0A-CEC3-E245-AFC7-981257058903}"/>
              </a:ext>
            </a:extLst>
          </p:cNvPr>
          <p:cNvSpPr txBox="1">
            <a:spLocks/>
          </p:cNvSpPr>
          <p:nvPr/>
        </p:nvSpPr>
        <p:spPr>
          <a:xfrm>
            <a:off x="497541" y="6123431"/>
            <a:ext cx="11340673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8000"/>
                </a:solidFill>
              </a:rPr>
              <a:t>Function Machines 1.1</a:t>
            </a:r>
            <a:endParaRPr lang="en-US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DC6285B-D5A8-DB4F-A2A9-E39A40DA4467}"/>
              </a:ext>
            </a:extLst>
          </p:cNvPr>
          <p:cNvGraphicFramePr>
            <a:graphicFrameLocks noGrp="1"/>
          </p:cNvGraphicFramePr>
          <p:nvPr/>
        </p:nvGraphicFramePr>
        <p:xfrm>
          <a:off x="497541" y="297974"/>
          <a:ext cx="1864360" cy="457200"/>
        </p:xfrm>
        <a:graphic>
          <a:graphicData uri="http://schemas.openxmlformats.org/drawingml/2006/table">
            <a:tbl>
              <a:tblPr/>
              <a:tblGrid>
                <a:gridCol w="1864360">
                  <a:extLst>
                    <a:ext uri="{9D8B030D-6E8A-4147-A177-3AD203B41FA5}">
                      <a16:colId xmlns:a16="http://schemas.microsoft.com/office/drawing/2014/main" val="18391140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Evaluate:</a:t>
                      </a:r>
                      <a:endParaRPr lang="en-GB" b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790913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428A3C2E-7341-5F49-89B4-4FB482794C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17911" y="297974"/>
            <a:ext cx="7039534" cy="4308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498C0D-65C2-BF46-AB49-E8233B964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430" y="356507"/>
            <a:ext cx="7535134" cy="4249816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F45F1A-2066-E84D-9F07-23DC4487B5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244079"/>
              </p:ext>
            </p:extLst>
          </p:nvPr>
        </p:nvGraphicFramePr>
        <p:xfrm>
          <a:off x="838199" y="4606390"/>
          <a:ext cx="10515600" cy="4572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8734471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What do you notice about the outputs?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6473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438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F9DFD0A-CEC3-E245-AFC7-981257058903}"/>
              </a:ext>
            </a:extLst>
          </p:cNvPr>
          <p:cNvSpPr txBox="1">
            <a:spLocks/>
          </p:cNvSpPr>
          <p:nvPr/>
        </p:nvSpPr>
        <p:spPr>
          <a:xfrm>
            <a:off x="497541" y="6123431"/>
            <a:ext cx="11340673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8000"/>
                </a:solidFill>
              </a:rPr>
              <a:t>Function Machines 2</a:t>
            </a:r>
            <a:endParaRPr lang="en-US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DC6285B-D5A8-DB4F-A2A9-E39A40DA4467}"/>
              </a:ext>
            </a:extLst>
          </p:cNvPr>
          <p:cNvGraphicFramePr>
            <a:graphicFrameLocks noGrp="1"/>
          </p:cNvGraphicFramePr>
          <p:nvPr/>
        </p:nvGraphicFramePr>
        <p:xfrm>
          <a:off x="497541" y="297974"/>
          <a:ext cx="1864360" cy="457200"/>
        </p:xfrm>
        <a:graphic>
          <a:graphicData uri="http://schemas.openxmlformats.org/drawingml/2006/table">
            <a:tbl>
              <a:tblPr/>
              <a:tblGrid>
                <a:gridCol w="1864360">
                  <a:extLst>
                    <a:ext uri="{9D8B030D-6E8A-4147-A177-3AD203B41FA5}">
                      <a16:colId xmlns:a16="http://schemas.microsoft.com/office/drawing/2014/main" val="18391140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Evaluate:</a:t>
                      </a:r>
                      <a:endParaRPr lang="en-GB" b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790913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428A3C2E-7341-5F49-89B4-4FB482794C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74624" y="297974"/>
            <a:ext cx="7842751" cy="4162976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3E806C0-4F63-7845-9B39-2A3DEDBC2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807107"/>
              </p:ext>
            </p:extLst>
          </p:nvPr>
        </p:nvGraphicFramePr>
        <p:xfrm>
          <a:off x="838199" y="4606390"/>
          <a:ext cx="10515600" cy="4572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8734471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What do you notice about the outputs?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6473654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4FFEFE3-BDF6-314C-8BBB-F40DDB1B3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447" y="1993900"/>
            <a:ext cx="406400" cy="234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51CE9C-57CF-FA4A-853F-67A2150AB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482" y="1801907"/>
            <a:ext cx="3535893" cy="10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F9DFD0A-CEC3-E245-AFC7-981257058903}"/>
              </a:ext>
            </a:extLst>
          </p:cNvPr>
          <p:cNvSpPr txBox="1">
            <a:spLocks/>
          </p:cNvSpPr>
          <p:nvPr/>
        </p:nvSpPr>
        <p:spPr>
          <a:xfrm>
            <a:off x="497541" y="6123431"/>
            <a:ext cx="11340673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8000"/>
                </a:solidFill>
              </a:rPr>
              <a:t>Function Machines 2.1</a:t>
            </a:r>
            <a:endParaRPr lang="en-US" dirty="0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3DC6285B-D5A8-DB4F-A2A9-E39A40DA4467}"/>
              </a:ext>
            </a:extLst>
          </p:cNvPr>
          <p:cNvGraphicFramePr>
            <a:graphicFrameLocks noGrp="1"/>
          </p:cNvGraphicFramePr>
          <p:nvPr/>
        </p:nvGraphicFramePr>
        <p:xfrm>
          <a:off x="497541" y="297974"/>
          <a:ext cx="1864360" cy="457200"/>
        </p:xfrm>
        <a:graphic>
          <a:graphicData uri="http://schemas.openxmlformats.org/drawingml/2006/table">
            <a:tbl>
              <a:tblPr/>
              <a:tblGrid>
                <a:gridCol w="1864360">
                  <a:extLst>
                    <a:ext uri="{9D8B030D-6E8A-4147-A177-3AD203B41FA5}">
                      <a16:colId xmlns:a16="http://schemas.microsoft.com/office/drawing/2014/main" val="18391140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Evaluate:</a:t>
                      </a:r>
                      <a:endParaRPr lang="en-GB" b="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79091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2E4E1ED-098A-DD49-87E7-D1450DA2A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284" y="3362572"/>
            <a:ext cx="5887198" cy="24215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5F26D8-517D-A94C-B451-3E1C33A93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917" y="3398584"/>
            <a:ext cx="4389717" cy="2385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DBF716-CA30-D84E-A1BC-8FDFB97BB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2483" y="297973"/>
            <a:ext cx="9451976" cy="2658368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8D41E13-CF70-5946-BE55-B488A38CE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196446"/>
              </p:ext>
            </p:extLst>
          </p:nvPr>
        </p:nvGraphicFramePr>
        <p:xfrm>
          <a:off x="797559" y="6281050"/>
          <a:ext cx="5725161" cy="457200"/>
        </p:xfrm>
        <a:graphic>
          <a:graphicData uri="http://schemas.openxmlformats.org/drawingml/2006/table">
            <a:tbl>
              <a:tblPr/>
              <a:tblGrid>
                <a:gridCol w="5725161">
                  <a:extLst>
                    <a:ext uri="{9D8B030D-6E8A-4147-A177-3AD203B41FA5}">
                      <a16:colId xmlns:a16="http://schemas.microsoft.com/office/drawing/2014/main" val="18734471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What do you notice about the outputs?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6473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823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F9DFD0A-CEC3-E245-AFC7-981257058903}"/>
              </a:ext>
            </a:extLst>
          </p:cNvPr>
          <p:cNvSpPr txBox="1">
            <a:spLocks/>
          </p:cNvSpPr>
          <p:nvPr/>
        </p:nvSpPr>
        <p:spPr>
          <a:xfrm>
            <a:off x="497541" y="6123431"/>
            <a:ext cx="11340673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8000"/>
                </a:solidFill>
              </a:rPr>
              <a:t>Finding Functions 1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97C1BBF-289D-3E41-BDF2-C6A103D0C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981172"/>
              </p:ext>
            </p:extLst>
          </p:nvPr>
        </p:nvGraphicFramePr>
        <p:xfrm>
          <a:off x="348951" y="236429"/>
          <a:ext cx="11489263" cy="457200"/>
        </p:xfrm>
        <a:graphic>
          <a:graphicData uri="http://schemas.openxmlformats.org/drawingml/2006/table">
            <a:tbl>
              <a:tblPr/>
              <a:tblGrid>
                <a:gridCol w="11489263">
                  <a:extLst>
                    <a:ext uri="{9D8B030D-6E8A-4147-A177-3AD203B41FA5}">
                      <a16:colId xmlns:a16="http://schemas.microsoft.com/office/drawing/2014/main" val="13821969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What operation goes into the yellow box, what number in the blue rectangle?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816095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698D5A9-A653-474A-B7D1-548C09AF4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131" y="815292"/>
            <a:ext cx="8267700" cy="132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53FD1D-6972-3E45-ABF6-695ACFD89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41" y="2856484"/>
            <a:ext cx="2688590" cy="2975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A5F37-6831-BA4B-9486-658EA0A76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51" y="1019520"/>
            <a:ext cx="1841500" cy="48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11F466-9C84-224D-8756-40DE6A6EF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951" y="1599411"/>
            <a:ext cx="18415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13EE74-7B75-6D41-988A-5242F4AC1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951" y="2179302"/>
            <a:ext cx="1841500" cy="48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C66E30-FBF0-1543-8EBF-F282B95DBD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2971" y="4237785"/>
            <a:ext cx="8216900" cy="1384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3E313-4EAD-7D41-8A30-E86DDCE855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2971" y="2703653"/>
            <a:ext cx="8144155" cy="13221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DC0A85-10E8-0342-9573-0B7DA513C8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0226" y="2672554"/>
            <a:ext cx="8216900" cy="1384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6628FA-9141-C949-B782-79DA40CE92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0226" y="4206687"/>
            <a:ext cx="82169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F9DFD0A-CEC3-E245-AFC7-981257058903}"/>
              </a:ext>
            </a:extLst>
          </p:cNvPr>
          <p:cNvSpPr txBox="1">
            <a:spLocks/>
          </p:cNvSpPr>
          <p:nvPr/>
        </p:nvSpPr>
        <p:spPr>
          <a:xfrm>
            <a:off x="497541" y="6123431"/>
            <a:ext cx="11340673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>
                <a:solidFill>
                  <a:srgbClr val="008000"/>
                </a:solidFill>
              </a:rPr>
              <a:t>Finding Functions 2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97C1BBF-289D-3E41-BDF2-C6A103D0CEA5}"/>
              </a:ext>
            </a:extLst>
          </p:cNvPr>
          <p:cNvGraphicFramePr>
            <a:graphicFrameLocks noGrp="1"/>
          </p:cNvGraphicFramePr>
          <p:nvPr/>
        </p:nvGraphicFramePr>
        <p:xfrm>
          <a:off x="348951" y="236429"/>
          <a:ext cx="11489263" cy="457200"/>
        </p:xfrm>
        <a:graphic>
          <a:graphicData uri="http://schemas.openxmlformats.org/drawingml/2006/table">
            <a:tbl>
              <a:tblPr/>
              <a:tblGrid>
                <a:gridCol w="11489263">
                  <a:extLst>
                    <a:ext uri="{9D8B030D-6E8A-4147-A177-3AD203B41FA5}">
                      <a16:colId xmlns:a16="http://schemas.microsoft.com/office/drawing/2014/main" val="13821969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9600"/>
                          </a:solidFill>
                          <a:effectLst/>
                          <a:latin typeface="ARIAL" panose="020B0604020202020204" pitchFamily="34" charset="0"/>
                        </a:rPr>
                        <a:t>What operation goes into the yellow box, what number in the blue rectangle?</a:t>
                      </a:r>
                      <a:endParaRPr lang="en-GB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816095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698D5A9-A653-474A-B7D1-548C09AF4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131" y="815292"/>
            <a:ext cx="8267700" cy="132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53FD1D-6972-3E45-ABF6-695ACFD892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7541" y="2865719"/>
            <a:ext cx="2688590" cy="2957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EA5F37-6831-BA4B-9486-658EA0A76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51" y="1019520"/>
            <a:ext cx="1841500" cy="48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11F466-9C84-224D-8756-40DE6A6EF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951" y="1599411"/>
            <a:ext cx="1841500" cy="48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13EE74-7B75-6D41-988A-5242F4AC1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951" y="2179302"/>
            <a:ext cx="1841500" cy="48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C66E30-FBF0-1543-8EBF-F282B95DBD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452971" y="4276318"/>
            <a:ext cx="8216900" cy="13072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33E313-4EAD-7D41-8A30-E86DDCE855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601192" y="2703653"/>
            <a:ext cx="7847712" cy="13221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DC0A85-10E8-0342-9573-0B7DA513C8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2971" y="2657005"/>
            <a:ext cx="8216900" cy="13843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6628FA-9141-C949-B782-79DA40CE92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2971" y="4218218"/>
            <a:ext cx="82169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8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11463</TotalTime>
  <Words>1589</Words>
  <Application>Microsoft Macintosh PowerPoint</Application>
  <PresentationFormat>Widescreen</PresentationFormat>
  <Paragraphs>111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</vt:lpstr>
      <vt:lpstr>Calibri</vt:lpstr>
      <vt:lpstr>Calibri Light</vt:lpstr>
      <vt:lpstr>Tahoma</vt:lpstr>
      <vt:lpstr>Custom Design</vt:lpstr>
      <vt:lpstr>Office Theme</vt:lpstr>
      <vt:lpstr>Functions </vt:lpstr>
      <vt:lpstr>Functions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Factors and Prime Factors </dc:title>
  <dc:creator>Lucy Miller</dc:creator>
  <cp:lastModifiedBy>Dave Miller</cp:lastModifiedBy>
  <cp:revision>64</cp:revision>
  <cp:lastPrinted>2020-09-08T17:58:30Z</cp:lastPrinted>
  <dcterms:created xsi:type="dcterms:W3CDTF">2020-04-18T15:11:51Z</dcterms:created>
  <dcterms:modified xsi:type="dcterms:W3CDTF">2020-09-09T17:27:29Z</dcterms:modified>
</cp:coreProperties>
</file>