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  <p:sldMasterId id="2147483693" r:id="rId2"/>
  </p:sldMasterIdLst>
  <p:notesMasterIdLst>
    <p:notesMasterId r:id="rId28"/>
  </p:notesMasterIdLst>
  <p:sldIdLst>
    <p:sldId id="256" r:id="rId3"/>
    <p:sldId id="324" r:id="rId4"/>
    <p:sldId id="330" r:id="rId5"/>
    <p:sldId id="331" r:id="rId6"/>
    <p:sldId id="339" r:id="rId7"/>
    <p:sldId id="346" r:id="rId8"/>
    <p:sldId id="342" r:id="rId9"/>
    <p:sldId id="332" r:id="rId10"/>
    <p:sldId id="329" r:id="rId11"/>
    <p:sldId id="343" r:id="rId12"/>
    <p:sldId id="347" r:id="rId13"/>
    <p:sldId id="349" r:id="rId14"/>
    <p:sldId id="333" r:id="rId15"/>
    <p:sldId id="344" r:id="rId16"/>
    <p:sldId id="372" r:id="rId17"/>
    <p:sldId id="374" r:id="rId18"/>
    <p:sldId id="375" r:id="rId19"/>
    <p:sldId id="365" r:id="rId20"/>
    <p:sldId id="366" r:id="rId21"/>
    <p:sldId id="367" r:id="rId22"/>
    <p:sldId id="368" r:id="rId23"/>
    <p:sldId id="369" r:id="rId24"/>
    <p:sldId id="371" r:id="rId25"/>
    <p:sldId id="373" r:id="rId26"/>
    <p:sldId id="34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746"/>
    <a:srgbClr val="008000"/>
    <a:srgbClr val="00FA00"/>
    <a:srgbClr val="FF40FF"/>
    <a:srgbClr val="878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42"/>
    <p:restoredTop sz="86395"/>
  </p:normalViewPr>
  <p:slideViewPr>
    <p:cSldViewPr snapToGrid="0" snapToObjects="1">
      <p:cViewPr varScale="1">
        <p:scale>
          <a:sx n="100" d="100"/>
          <a:sy n="100" d="100"/>
        </p:scale>
        <p:origin x="192" y="3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46" d="100"/>
          <a:sy n="146" d="100"/>
        </p:scale>
        <p:origin x="136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5CF84-EF0B-5444-A2C8-6218D9521F12}" type="datetimeFigureOut">
              <a:rPr lang="en-US" smtClean="0"/>
              <a:t>3/18/21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987E4-D102-4844-97E9-4BE28C568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25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42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68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9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6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83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60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59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94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53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113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91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96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621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129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337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871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492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74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94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91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19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86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24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55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10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966C0-27F3-B54B-8B7C-D781E7F8D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AC1AFC-DBF5-C349-A2DB-5C0F8F0433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CFF42-AEFE-5647-A497-00F801A77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AF97B-1A9D-D548-B138-F9216AF8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374B6-ED3B-D744-898C-550BF5F9F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64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91835-93D1-7946-AA71-E88BDAA57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3E787-3AF0-9E4E-A458-DA07FB0C9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0C272-2E93-F64A-8240-6FD661495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561A5-18B8-B34E-BE9B-E66C18FD3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EBE5F-C5A3-3440-BC95-1F8E636E2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61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348732-96C9-0B48-B788-F5F5FB688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4BCEFF-9B7B-644C-80FE-B88FBA547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BA4DE-00CB-304F-A910-FE36017BC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CF67C-A4AF-C346-A5B6-6F729967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383DE-9310-9B4F-B956-C0A56C304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11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77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97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16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3/18/21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73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3/18/21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0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3/18/21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29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3/18/21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79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3/18/21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86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840D9-8672-E04A-98BD-6D014CE3D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EE82A-4215-6149-B8DC-3BF8F946C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FEE42-E0E8-F049-B263-EA48DB9A9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18A4-839C-6147-8525-2FB8690E6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94DA4-8CFA-7144-8035-16C7CA017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71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3/18/21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40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97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64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9EED5-017B-4A4E-A5F3-274521D19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Spire Maths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5887E-31AC-EF44-93B5-F208A5B7A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2B4CD92-BD22-FF47-A977-3807A88EF0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600" y="38700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F7E43D7-9FCF-5041-85DC-BA16CC5CF8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8600" y="102835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E13A2D0-75ED-4F4A-B694-DEBF5AEDCA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8150" y="1687513"/>
            <a:ext cx="7200000" cy="532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39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9EED5-017B-4A4E-A5F3-274521D19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Spire Maths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5887E-31AC-EF44-93B5-F208A5B7A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2B4CD92-BD22-FF47-A977-3807A88EF0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600" y="38700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F7E43D7-9FCF-5041-85DC-BA16CC5CF8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8600" y="102835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E13A2D0-75ED-4F4A-B694-DEBF5AEDCA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8150" y="1687513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AE7B0C-9248-7E47-BCFB-40832E5F6D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53800" y="414094"/>
            <a:ext cx="7200000" cy="529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10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9EED5-017B-4A4E-A5F3-274521D19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Spire Maths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5887E-31AC-EF44-93B5-F208A5B7A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2B4CD92-BD22-FF47-A977-3807A88EF0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600" y="38700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F7E43D7-9FCF-5041-85DC-BA16CC5CF8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8600" y="102835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E13A2D0-75ED-4F4A-B694-DEBF5AEDCA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8150" y="1687513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AE7B0C-9248-7E47-BCFB-40832E5F6D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53800" y="414094"/>
            <a:ext cx="7200000" cy="5292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1ECAB7-A77A-1443-9863-C5D99170E68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54488" y="1252538"/>
            <a:ext cx="7200000" cy="532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01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80015E-F3A6-ED43-8E24-533DC777E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46C19-7FC8-4748-958C-569DCB04D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F26F1DEC-0A48-0745-B77A-673131D798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53400" y="598015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20">
            <a:extLst>
              <a:ext uri="{FF2B5EF4-FFF2-40B4-BE49-F238E27FC236}">
                <a16:creationId xmlns:a16="http://schemas.microsoft.com/office/drawing/2014/main" id="{D722E22F-2BB0-9F43-9A28-40FCA0F4E7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53400" y="1239365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22">
            <a:extLst>
              <a:ext uri="{FF2B5EF4-FFF2-40B4-BE49-F238E27FC236}">
                <a16:creationId xmlns:a16="http://schemas.microsoft.com/office/drawing/2014/main" id="{C88BCFBC-9E2C-F64C-83D5-E135315907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52950" y="1898528"/>
            <a:ext cx="7200000" cy="532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6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27FD7-F74F-3341-A685-0C4D9B6BE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695E6-8B1B-F644-90B9-475B24F09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8C31-AC8D-FB40-B6D9-74C49E136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57716-27B1-6044-AC64-158542056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7A2A6-9B08-6342-857F-D9D952EA3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18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1FFC5-40C2-8647-B364-F506078F8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77F64-83C2-A445-B7FA-38D597682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106B1-18AA-0046-85B3-E6F8CE105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C591B-F322-104C-8EA1-1A700A822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3/18/21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F2989-E2DA-0D45-AF75-360777D93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37F2C-9165-E546-A949-AEBAF527E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57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E7731-C32D-8F48-94E8-5C83C40B2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0856B-34EB-4243-ACA2-8B7B7F283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4682B7-6085-614E-8470-3FA6B328F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E5035-B2F8-4B47-9C74-08C66EBF14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BA0187-3366-694A-B6CF-7D5C39A47E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5667F5-06CE-3E45-B963-AB92EF989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3/18/21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400C7A-A267-1A41-BBAB-576CAE3B4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022CA6-B84B-CE40-AC77-D46CC07B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50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3F09A-BD0F-734E-B627-7B106CE19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F77E57-8F86-544F-9477-B8BA5354A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3/18/21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EAF16-2991-7741-9F63-FD4705693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C88146-91EA-2D4A-A01F-5B6A5E4E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14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B43563-5330-6447-A117-0F0649CED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3/18/21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173AD-75DF-2246-A566-495119FE1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EE04E-1964-3B4E-A7F2-67BBE36B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0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00510-3886-9144-9581-5A122F43B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7CB44-FF11-FD48-A8BC-BBAA55F19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A89CB0-F5F3-A34B-9A59-C337EDD92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36C31-CB66-6642-937D-D66562D78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3/18/21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49801-453A-3A41-BCFC-34BFC4FCD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23A5B8-ACFE-984E-9D68-E84B2C60A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3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72D83-20E6-5542-8333-4E27A54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F1DEE8-1137-3B4F-9BE2-617697AAE7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1945D5-3A85-AC40-9A67-60C4FF660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76FE4F-E35D-E542-BDA0-BC85EA786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3/18/21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643EE-3C08-C149-9063-7F7743A2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0496E-2DC8-E840-A6BF-CCB509679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28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37ACBC-503C-8845-A00E-BEF14020A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EB8A0-1C32-BF43-BF35-BF0AEFD37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5A55B-BF82-CD48-8997-139ABC772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2CD26-C1B8-9549-9A4E-88D3C8930D82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1ABB5-1EED-974B-A0C5-BBAE3FBF72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5CD6B-3213-D74D-AA77-225558073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9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C9C97-BB2D-6D43-B820-081C6B77FFE1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9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678" r:id="rId13"/>
    <p:sldLayoutId id="2147483679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piremaths.co.uk/population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times.co.uk/article/the-2021-census-how-the-uk-population-has-changed-through-history-0cntdz29z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13" Type="http://schemas.openxmlformats.org/officeDocument/2006/relationships/slide" Target="slide25.xml"/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12" Type="http://schemas.openxmlformats.org/officeDocument/2006/relationships/image" Target="../media/image3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tiff"/><Relationship Id="rId11" Type="http://schemas.openxmlformats.org/officeDocument/2006/relationships/image" Target="../media/image29.tiff"/><Relationship Id="rId5" Type="http://schemas.openxmlformats.org/officeDocument/2006/relationships/image" Target="../media/image23.tiff"/><Relationship Id="rId10" Type="http://schemas.openxmlformats.org/officeDocument/2006/relationships/image" Target="../media/image28.tiff"/><Relationship Id="rId4" Type="http://schemas.openxmlformats.org/officeDocument/2006/relationships/image" Target="../media/image22.tiff"/><Relationship Id="rId9" Type="http://schemas.openxmlformats.org/officeDocument/2006/relationships/image" Target="../media/image27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2.xml"/><Relationship Id="rId3" Type="http://schemas.openxmlformats.org/officeDocument/2006/relationships/image" Target="../media/image31.tiff"/><Relationship Id="rId7" Type="http://schemas.openxmlformats.org/officeDocument/2006/relationships/slide" Target="slide18.xml"/><Relationship Id="rId12" Type="http://schemas.openxmlformats.org/officeDocument/2006/relationships/slide" Target="slide2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6.xml"/><Relationship Id="rId11" Type="http://schemas.openxmlformats.org/officeDocument/2006/relationships/slide" Target="slide21.xml"/><Relationship Id="rId5" Type="http://schemas.openxmlformats.org/officeDocument/2006/relationships/slide" Target="slide14.xml"/><Relationship Id="rId10" Type="http://schemas.openxmlformats.org/officeDocument/2006/relationships/slide" Target="slide19.xml"/><Relationship Id="rId4" Type="http://schemas.openxmlformats.org/officeDocument/2006/relationships/slide" Target="slide15.xml"/><Relationship Id="rId9" Type="http://schemas.openxmlformats.org/officeDocument/2006/relationships/slide" Target="slide20.xml"/><Relationship Id="rId14" Type="http://schemas.openxmlformats.org/officeDocument/2006/relationships/slide" Target="slide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2.xml"/><Relationship Id="rId3" Type="http://schemas.openxmlformats.org/officeDocument/2006/relationships/image" Target="../media/image32.tiff"/><Relationship Id="rId7" Type="http://schemas.openxmlformats.org/officeDocument/2006/relationships/slide" Target="slide18.xml"/><Relationship Id="rId12" Type="http://schemas.openxmlformats.org/officeDocument/2006/relationships/slide" Target="slide2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6.xml"/><Relationship Id="rId11" Type="http://schemas.openxmlformats.org/officeDocument/2006/relationships/slide" Target="slide21.xml"/><Relationship Id="rId5" Type="http://schemas.openxmlformats.org/officeDocument/2006/relationships/slide" Target="slide14.xml"/><Relationship Id="rId10" Type="http://schemas.openxmlformats.org/officeDocument/2006/relationships/slide" Target="slide19.xml"/><Relationship Id="rId4" Type="http://schemas.openxmlformats.org/officeDocument/2006/relationships/slide" Target="slide15.xml"/><Relationship Id="rId9" Type="http://schemas.openxmlformats.org/officeDocument/2006/relationships/slide" Target="slide20.xml"/><Relationship Id="rId14" Type="http://schemas.openxmlformats.org/officeDocument/2006/relationships/slide" Target="slide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2.xml"/><Relationship Id="rId3" Type="http://schemas.openxmlformats.org/officeDocument/2006/relationships/image" Target="../media/image33.tiff"/><Relationship Id="rId7" Type="http://schemas.openxmlformats.org/officeDocument/2006/relationships/slide" Target="slide18.xml"/><Relationship Id="rId12" Type="http://schemas.openxmlformats.org/officeDocument/2006/relationships/slide" Target="slide2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6.xml"/><Relationship Id="rId11" Type="http://schemas.openxmlformats.org/officeDocument/2006/relationships/slide" Target="slide21.xml"/><Relationship Id="rId5" Type="http://schemas.openxmlformats.org/officeDocument/2006/relationships/slide" Target="slide14.xml"/><Relationship Id="rId10" Type="http://schemas.openxmlformats.org/officeDocument/2006/relationships/slide" Target="slide19.xml"/><Relationship Id="rId4" Type="http://schemas.openxmlformats.org/officeDocument/2006/relationships/slide" Target="slide15.xml"/><Relationship Id="rId9" Type="http://schemas.openxmlformats.org/officeDocument/2006/relationships/slide" Target="slide20.xml"/><Relationship Id="rId14" Type="http://schemas.openxmlformats.org/officeDocument/2006/relationships/slide" Target="slide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2.xml"/><Relationship Id="rId3" Type="http://schemas.openxmlformats.org/officeDocument/2006/relationships/image" Target="../media/image34.tiff"/><Relationship Id="rId7" Type="http://schemas.openxmlformats.org/officeDocument/2006/relationships/slide" Target="slide18.xml"/><Relationship Id="rId12" Type="http://schemas.openxmlformats.org/officeDocument/2006/relationships/slide" Target="slide2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6.xml"/><Relationship Id="rId11" Type="http://schemas.openxmlformats.org/officeDocument/2006/relationships/slide" Target="slide21.xml"/><Relationship Id="rId5" Type="http://schemas.openxmlformats.org/officeDocument/2006/relationships/slide" Target="slide14.xml"/><Relationship Id="rId10" Type="http://schemas.openxmlformats.org/officeDocument/2006/relationships/slide" Target="slide19.xml"/><Relationship Id="rId4" Type="http://schemas.openxmlformats.org/officeDocument/2006/relationships/slide" Target="slide15.xml"/><Relationship Id="rId9" Type="http://schemas.openxmlformats.org/officeDocument/2006/relationships/slide" Target="slide20.xml"/><Relationship Id="rId14" Type="http://schemas.openxmlformats.org/officeDocument/2006/relationships/slide" Target="slide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2.xml"/><Relationship Id="rId3" Type="http://schemas.openxmlformats.org/officeDocument/2006/relationships/image" Target="../media/image35.tiff"/><Relationship Id="rId7" Type="http://schemas.openxmlformats.org/officeDocument/2006/relationships/slide" Target="slide18.xml"/><Relationship Id="rId12" Type="http://schemas.openxmlformats.org/officeDocument/2006/relationships/slide" Target="slide2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6.xml"/><Relationship Id="rId11" Type="http://schemas.openxmlformats.org/officeDocument/2006/relationships/slide" Target="slide21.xml"/><Relationship Id="rId5" Type="http://schemas.openxmlformats.org/officeDocument/2006/relationships/slide" Target="slide14.xml"/><Relationship Id="rId10" Type="http://schemas.openxmlformats.org/officeDocument/2006/relationships/slide" Target="slide19.xml"/><Relationship Id="rId4" Type="http://schemas.openxmlformats.org/officeDocument/2006/relationships/slide" Target="slide15.xml"/><Relationship Id="rId9" Type="http://schemas.openxmlformats.org/officeDocument/2006/relationships/slide" Target="slide20.xml"/><Relationship Id="rId14" Type="http://schemas.openxmlformats.org/officeDocument/2006/relationships/slide" Target="slide2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2.xml"/><Relationship Id="rId3" Type="http://schemas.openxmlformats.org/officeDocument/2006/relationships/image" Target="../media/image36.tiff"/><Relationship Id="rId7" Type="http://schemas.openxmlformats.org/officeDocument/2006/relationships/slide" Target="slide18.xml"/><Relationship Id="rId12" Type="http://schemas.openxmlformats.org/officeDocument/2006/relationships/slide" Target="slide2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6.xml"/><Relationship Id="rId11" Type="http://schemas.openxmlformats.org/officeDocument/2006/relationships/slide" Target="slide21.xml"/><Relationship Id="rId5" Type="http://schemas.openxmlformats.org/officeDocument/2006/relationships/slide" Target="slide14.xml"/><Relationship Id="rId10" Type="http://schemas.openxmlformats.org/officeDocument/2006/relationships/slide" Target="slide19.xml"/><Relationship Id="rId4" Type="http://schemas.openxmlformats.org/officeDocument/2006/relationships/slide" Target="slide15.xml"/><Relationship Id="rId9" Type="http://schemas.openxmlformats.org/officeDocument/2006/relationships/slide" Target="slide20.xml"/><Relationship Id="rId14" Type="http://schemas.openxmlformats.org/officeDocument/2006/relationships/slide" Target="slide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spiremaths.co.uk/populations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2.xml"/><Relationship Id="rId3" Type="http://schemas.openxmlformats.org/officeDocument/2006/relationships/image" Target="../media/image37.tiff"/><Relationship Id="rId7" Type="http://schemas.openxmlformats.org/officeDocument/2006/relationships/slide" Target="slide18.xml"/><Relationship Id="rId12" Type="http://schemas.openxmlformats.org/officeDocument/2006/relationships/slide" Target="slide2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6.xml"/><Relationship Id="rId11" Type="http://schemas.openxmlformats.org/officeDocument/2006/relationships/slide" Target="slide21.xml"/><Relationship Id="rId5" Type="http://schemas.openxmlformats.org/officeDocument/2006/relationships/slide" Target="slide14.xml"/><Relationship Id="rId10" Type="http://schemas.openxmlformats.org/officeDocument/2006/relationships/slide" Target="slide19.xml"/><Relationship Id="rId4" Type="http://schemas.openxmlformats.org/officeDocument/2006/relationships/slide" Target="slide15.xml"/><Relationship Id="rId9" Type="http://schemas.openxmlformats.org/officeDocument/2006/relationships/slide" Target="slide20.xml"/><Relationship Id="rId14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2.xml"/><Relationship Id="rId3" Type="http://schemas.openxmlformats.org/officeDocument/2006/relationships/image" Target="../media/image38.tiff"/><Relationship Id="rId7" Type="http://schemas.openxmlformats.org/officeDocument/2006/relationships/slide" Target="slide18.xml"/><Relationship Id="rId12" Type="http://schemas.openxmlformats.org/officeDocument/2006/relationships/slide" Target="slide2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6.xml"/><Relationship Id="rId11" Type="http://schemas.openxmlformats.org/officeDocument/2006/relationships/slide" Target="slide21.xml"/><Relationship Id="rId5" Type="http://schemas.openxmlformats.org/officeDocument/2006/relationships/slide" Target="slide14.xml"/><Relationship Id="rId10" Type="http://schemas.openxmlformats.org/officeDocument/2006/relationships/slide" Target="slide19.xml"/><Relationship Id="rId4" Type="http://schemas.openxmlformats.org/officeDocument/2006/relationships/slide" Target="slide15.xml"/><Relationship Id="rId9" Type="http://schemas.openxmlformats.org/officeDocument/2006/relationships/slide" Target="slide20.xml"/><Relationship Id="rId14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2.xml"/><Relationship Id="rId3" Type="http://schemas.openxmlformats.org/officeDocument/2006/relationships/image" Target="../media/image39.tiff"/><Relationship Id="rId7" Type="http://schemas.openxmlformats.org/officeDocument/2006/relationships/slide" Target="slide18.xml"/><Relationship Id="rId12" Type="http://schemas.openxmlformats.org/officeDocument/2006/relationships/slide" Target="slide2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6.xml"/><Relationship Id="rId11" Type="http://schemas.openxmlformats.org/officeDocument/2006/relationships/slide" Target="slide21.xml"/><Relationship Id="rId5" Type="http://schemas.openxmlformats.org/officeDocument/2006/relationships/slide" Target="slide14.xml"/><Relationship Id="rId10" Type="http://schemas.openxmlformats.org/officeDocument/2006/relationships/slide" Target="slide19.xml"/><Relationship Id="rId4" Type="http://schemas.openxmlformats.org/officeDocument/2006/relationships/slide" Target="slide15.xml"/><Relationship Id="rId9" Type="http://schemas.openxmlformats.org/officeDocument/2006/relationships/slide" Target="slide20.xml"/><Relationship Id="rId14" Type="http://schemas.openxmlformats.org/officeDocument/2006/relationships/slide" Target="slide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2.xml"/><Relationship Id="rId3" Type="http://schemas.openxmlformats.org/officeDocument/2006/relationships/image" Target="../media/image40.tiff"/><Relationship Id="rId7" Type="http://schemas.openxmlformats.org/officeDocument/2006/relationships/slide" Target="slide18.xml"/><Relationship Id="rId12" Type="http://schemas.openxmlformats.org/officeDocument/2006/relationships/slide" Target="slide2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6.xml"/><Relationship Id="rId11" Type="http://schemas.openxmlformats.org/officeDocument/2006/relationships/slide" Target="slide21.xml"/><Relationship Id="rId5" Type="http://schemas.openxmlformats.org/officeDocument/2006/relationships/slide" Target="slide14.xml"/><Relationship Id="rId10" Type="http://schemas.openxmlformats.org/officeDocument/2006/relationships/slide" Target="slide19.xml"/><Relationship Id="rId4" Type="http://schemas.openxmlformats.org/officeDocument/2006/relationships/slide" Target="slide15.xml"/><Relationship Id="rId9" Type="http://schemas.openxmlformats.org/officeDocument/2006/relationships/slide" Target="slide20.xml"/><Relationship Id="rId1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23.xml"/><Relationship Id="rId3" Type="http://schemas.openxmlformats.org/officeDocument/2006/relationships/hyperlink" Target="https://census.gov.uk/" TargetMode="External"/><Relationship Id="rId7" Type="http://schemas.openxmlformats.org/officeDocument/2006/relationships/slide" Target="slide16.xml"/><Relationship Id="rId12" Type="http://schemas.openxmlformats.org/officeDocument/2006/relationships/slide" Target="slide2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15.xml"/><Relationship Id="rId15" Type="http://schemas.openxmlformats.org/officeDocument/2006/relationships/slide" Target="slide24.xml"/><Relationship Id="rId10" Type="http://schemas.openxmlformats.org/officeDocument/2006/relationships/slide" Target="slide20.xml"/><Relationship Id="rId4" Type="http://schemas.openxmlformats.org/officeDocument/2006/relationships/image" Target="../media/image41.tiff"/><Relationship Id="rId9" Type="http://schemas.openxmlformats.org/officeDocument/2006/relationships/slide" Target="slide17.xml"/><Relationship Id="rId1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13" Type="http://schemas.openxmlformats.org/officeDocument/2006/relationships/slide" Target="slide13.xml"/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12" Type="http://schemas.openxmlformats.org/officeDocument/2006/relationships/image" Target="../media/image30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tiff"/><Relationship Id="rId11" Type="http://schemas.openxmlformats.org/officeDocument/2006/relationships/image" Target="../media/image29.tiff"/><Relationship Id="rId5" Type="http://schemas.openxmlformats.org/officeDocument/2006/relationships/image" Target="../media/image23.tiff"/><Relationship Id="rId10" Type="http://schemas.openxmlformats.org/officeDocument/2006/relationships/image" Target="../media/image28.tiff"/><Relationship Id="rId4" Type="http://schemas.openxmlformats.org/officeDocument/2006/relationships/image" Target="../media/image22.tiff"/><Relationship Id="rId9" Type="http://schemas.openxmlformats.org/officeDocument/2006/relationships/image" Target="../media/image27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hyperlink" Target="https://static.guim.co.uk/sys-images/Guardian/Pix/pictures/2012/7/18/1342567384030/UK_Census_big.pn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9D2B7-36AF-284C-9E0B-69F585D3B4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8000"/>
                </a:solidFill>
              </a:rPr>
              <a:t>Populations and the Census 2021 </a:t>
            </a:r>
            <a:br>
              <a:rPr lang="en-US" dirty="0">
                <a:solidFill>
                  <a:srgbClr val="008000"/>
                </a:solidFill>
              </a:rPr>
            </a:b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E83C9E-67AE-DA4B-B453-1F5A087530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rgbClr val="008000"/>
                </a:solidFill>
              </a:rPr>
              <a:t>SPIRE MATHS</a:t>
            </a:r>
          </a:p>
          <a:p>
            <a:r>
              <a:rPr lang="en-GB" dirty="0">
                <a:solidFill>
                  <a:srgbClr val="F89746"/>
                </a:solidFill>
              </a:rPr>
              <a:t>Stimulating, Practical, Interesting, Relevant, Enjoyable Maths For All</a:t>
            </a:r>
            <a:r>
              <a:rPr lang="en-GB" dirty="0">
                <a:solidFill>
                  <a:srgbClr val="F89746"/>
                </a:solidFill>
                <a:effectLst/>
              </a:rPr>
              <a:t> 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0EC226-F9C8-CF4D-90CE-0F846A9F7A08}"/>
              </a:ext>
            </a:extLst>
          </p:cNvPr>
          <p:cNvSpPr/>
          <p:nvPr/>
        </p:nvSpPr>
        <p:spPr>
          <a:xfrm>
            <a:off x="4208720" y="5165209"/>
            <a:ext cx="3792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https://spiremaths.co.uk/populations/</a:t>
            </a:r>
            <a:endParaRPr lang="en-GB" dirty="0">
              <a:solidFill>
                <a:srgbClr val="F8974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09969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D50BB15-7CE7-164B-8542-56508F96939D}"/>
              </a:ext>
            </a:extLst>
          </p:cNvPr>
          <p:cNvSpPr txBox="1">
            <a:spLocks/>
          </p:cNvSpPr>
          <p:nvPr/>
        </p:nvSpPr>
        <p:spPr>
          <a:xfrm>
            <a:off x="5844209" y="6123431"/>
            <a:ext cx="5994005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rgbClr val="008000"/>
                </a:solidFill>
              </a:rPr>
              <a:t>Population Pyramids for 1991 and 2006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0B2D4A-E2DB-9F42-A60C-360BD79F7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00219"/>
            <a:ext cx="12039600" cy="56769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53B40D-5E17-BA48-B967-48E6C147C8D1}"/>
              </a:ext>
            </a:extLst>
          </p:cNvPr>
          <p:cNvCxnSpPr>
            <a:cxnSpLocks/>
          </p:cNvCxnSpPr>
          <p:nvPr/>
        </p:nvCxnSpPr>
        <p:spPr>
          <a:xfrm>
            <a:off x="606857" y="5225179"/>
            <a:ext cx="5581908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07511D5-AC5F-A142-83A4-90F01157501C}"/>
              </a:ext>
            </a:extLst>
          </p:cNvPr>
          <p:cNvCxnSpPr>
            <a:cxnSpLocks/>
          </p:cNvCxnSpPr>
          <p:nvPr/>
        </p:nvCxnSpPr>
        <p:spPr>
          <a:xfrm>
            <a:off x="6188765" y="2956077"/>
            <a:ext cx="539767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A815B0A-5D04-3144-B0FF-1312231B7983}"/>
              </a:ext>
            </a:extLst>
          </p:cNvPr>
          <p:cNvCxnSpPr/>
          <p:nvPr/>
        </p:nvCxnSpPr>
        <p:spPr>
          <a:xfrm>
            <a:off x="6188765" y="2956077"/>
            <a:ext cx="0" cy="229178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F3BF614-97E4-974F-86FD-0AD2B30213A3}"/>
              </a:ext>
            </a:extLst>
          </p:cNvPr>
          <p:cNvSpPr/>
          <p:nvPr/>
        </p:nvSpPr>
        <p:spPr>
          <a:xfrm>
            <a:off x="0" y="5861808"/>
            <a:ext cx="46117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Tahoma" panose="020B0604030504040204" pitchFamily="34" charset="0"/>
              </a:rPr>
              <a:t>The two population pyramids show the number of males/females alive in each age group in 1961 and 2006.</a:t>
            </a:r>
            <a:endParaRPr lang="en-GB" dirty="0">
              <a:effectLst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417598-20A4-C540-BED3-E757157DCEA5}"/>
              </a:ext>
            </a:extLst>
          </p:cNvPr>
          <p:cNvSpPr/>
          <p:nvPr/>
        </p:nvSpPr>
        <p:spPr>
          <a:xfrm>
            <a:off x="5105400" y="963808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9600"/>
                </a:solidFill>
                <a:latin typeface="Tahoma" panose="020B0604030504040204" pitchFamily="34" charset="0"/>
              </a:rPr>
              <a:t>What do the black lines show?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09174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D50BB15-7CE7-164B-8542-56508F96939D}"/>
              </a:ext>
            </a:extLst>
          </p:cNvPr>
          <p:cNvSpPr txBox="1">
            <a:spLocks/>
          </p:cNvSpPr>
          <p:nvPr/>
        </p:nvSpPr>
        <p:spPr>
          <a:xfrm>
            <a:off x="5844209" y="6123431"/>
            <a:ext cx="5994005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rgbClr val="008000"/>
                </a:solidFill>
              </a:rPr>
              <a:t>Census History: The Sunday Times</a:t>
            </a:r>
            <a:endParaRPr lang="en-US"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DB1ACB-6C14-7741-86DF-E068B91C421A}"/>
              </a:ext>
            </a:extLst>
          </p:cNvPr>
          <p:cNvSpPr/>
          <p:nvPr/>
        </p:nvSpPr>
        <p:spPr>
          <a:xfrm>
            <a:off x="325120" y="304304"/>
            <a:ext cx="71932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Tahoma" panose="020B0604030504040204" pitchFamily="34" charset="0"/>
              </a:rPr>
              <a:t>The United Nations defines four essential features of a modern population census. </a:t>
            </a:r>
            <a:endParaRPr lang="en-GB" dirty="0"/>
          </a:p>
          <a:p>
            <a:endParaRPr lang="en-GB" dirty="0">
              <a:solidFill>
                <a:srgbClr val="009600"/>
              </a:solidFill>
              <a:latin typeface="Tahoma" panose="020B0604030504040204" pitchFamily="34" charset="0"/>
            </a:endParaRPr>
          </a:p>
          <a:p>
            <a:r>
              <a:rPr lang="en-GB" dirty="0">
                <a:solidFill>
                  <a:srgbClr val="009600"/>
                </a:solidFill>
                <a:latin typeface="Tahoma" panose="020B0604030504040204" pitchFamily="34" charset="0"/>
              </a:rPr>
              <a:t>It must involve 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9600"/>
                </a:solidFill>
                <a:latin typeface="Tahoma" panose="020B0604030504040204" pitchFamily="34" charset="0"/>
              </a:rPr>
              <a:t>individual enumeration,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9600"/>
                </a:solidFill>
                <a:latin typeface="Tahoma" panose="020B0604030504040204" pitchFamily="34" charset="0"/>
              </a:rPr>
              <a:t>it must be universal within the defined territory,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9600"/>
                </a:solidFill>
                <a:latin typeface="Tahoma" panose="020B0604030504040204" pitchFamily="34" charset="0"/>
              </a:rPr>
              <a:t>it must be simultaneous 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9600"/>
                </a:solidFill>
                <a:latin typeface="Tahoma" panose="020B0604030504040204" pitchFamily="34" charset="0"/>
              </a:rPr>
              <a:t>it must happen at regular intervals.</a:t>
            </a:r>
          </a:p>
          <a:p>
            <a:endParaRPr lang="en-GB" dirty="0">
              <a:solidFill>
                <a:srgbClr val="009600"/>
              </a:solidFill>
              <a:latin typeface="Tahoma" panose="020B0604030504040204" pitchFamily="34" charset="0"/>
            </a:endParaRPr>
          </a:p>
          <a:p>
            <a:r>
              <a:rPr lang="en-GB" dirty="0">
                <a:solidFill>
                  <a:srgbClr val="009600"/>
                </a:solidFill>
                <a:latin typeface="Tahoma" panose="020B0604030504040204" pitchFamily="34" charset="0"/>
              </a:rPr>
              <a:t>There have been numerous attempts at tallying the British population, going back to the Domesday Book of 1086.</a:t>
            </a:r>
            <a:endParaRPr lang="en-GB" dirty="0"/>
          </a:p>
          <a:p>
            <a:endParaRPr lang="en-GB" dirty="0">
              <a:solidFill>
                <a:srgbClr val="009600"/>
              </a:solidFill>
              <a:latin typeface="Tahoma" panose="020B0604030504040204" pitchFamily="34" charset="0"/>
            </a:endParaRPr>
          </a:p>
          <a:p>
            <a:r>
              <a:rPr lang="en-GB" dirty="0">
                <a:solidFill>
                  <a:srgbClr val="009600"/>
                </a:solidFill>
                <a:latin typeface="Tahoma" panose="020B0604030504040204" pitchFamily="34" charset="0"/>
              </a:rPr>
              <a:t>The censuses of 1801-1831 lacked two of the four defining features of a modern census: they were not completed simultaneously and individuals were not counted separately.</a:t>
            </a:r>
            <a:endParaRPr lang="en-GB" dirty="0"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194B22-ABED-104A-B71C-6707D1E27836}"/>
              </a:ext>
            </a:extLst>
          </p:cNvPr>
          <p:cNvSpPr/>
          <p:nvPr/>
        </p:nvSpPr>
        <p:spPr>
          <a:xfrm>
            <a:off x="1637969" y="6369030"/>
            <a:ext cx="4206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From Sunday Times of 14 March 2021</a:t>
            </a:r>
            <a:endParaRPr lang="en-GB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28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D50BB15-7CE7-164B-8542-56508F96939D}"/>
              </a:ext>
            </a:extLst>
          </p:cNvPr>
          <p:cNvSpPr txBox="1">
            <a:spLocks/>
          </p:cNvSpPr>
          <p:nvPr/>
        </p:nvSpPr>
        <p:spPr>
          <a:xfrm>
            <a:off x="5844209" y="6123431"/>
            <a:ext cx="5994005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rgbClr val="008000"/>
                </a:solidFill>
              </a:rPr>
              <a:t>Census 1911-2011 overview</a:t>
            </a:r>
            <a:endParaRPr lang="en-US"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355E90-F0A0-D14F-9CB9-F1DA27E22715}"/>
              </a:ext>
            </a:extLst>
          </p:cNvPr>
          <p:cNvSpPr/>
          <p:nvPr/>
        </p:nvSpPr>
        <p:spPr>
          <a:xfrm>
            <a:off x="548640" y="197346"/>
            <a:ext cx="82905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Tahoma" panose="020B0604030504040204" pitchFamily="34" charset="0"/>
              </a:rPr>
              <a:t>There has been a census (as defined by the UN) in the UK every 10 years from 1841, except during the Second World War in 1941. </a:t>
            </a:r>
            <a:endParaRPr lang="en-GB" dirty="0"/>
          </a:p>
          <a:p>
            <a:endParaRPr lang="en-GB" dirty="0">
              <a:solidFill>
                <a:srgbClr val="009600"/>
              </a:solidFill>
              <a:latin typeface="Tahoma" panose="020B0604030504040204" pitchFamily="34" charset="0"/>
            </a:endParaRPr>
          </a:p>
          <a:p>
            <a:r>
              <a:rPr lang="en-GB" dirty="0">
                <a:solidFill>
                  <a:srgbClr val="009600"/>
                </a:solidFill>
                <a:latin typeface="Tahoma" panose="020B0604030504040204" pitchFamily="34" charset="0"/>
              </a:rPr>
              <a:t>The individual results for 1931 were destroyed in a fire and other individual results cannot be revealed until 100 years have passed.</a:t>
            </a:r>
            <a:endParaRPr lang="en-GB" dirty="0"/>
          </a:p>
          <a:p>
            <a:endParaRPr lang="en-GB" dirty="0">
              <a:solidFill>
                <a:srgbClr val="009600"/>
              </a:solidFill>
              <a:latin typeface="Tahoma" panose="020B0604030504040204" pitchFamily="34" charset="0"/>
            </a:endParaRPr>
          </a:p>
          <a:p>
            <a:r>
              <a:rPr lang="en-GB" dirty="0">
                <a:solidFill>
                  <a:srgbClr val="009600"/>
                </a:solidFill>
                <a:latin typeface="Tahoma" panose="020B0604030504040204" pitchFamily="34" charset="0"/>
              </a:rPr>
              <a:t>In 1939 a register of where people lived was taken at the start of WW2.</a:t>
            </a:r>
            <a:endParaRPr lang="en-GB" dirty="0"/>
          </a:p>
          <a:p>
            <a:endParaRPr lang="en-GB" dirty="0">
              <a:solidFill>
                <a:srgbClr val="009600"/>
              </a:solidFill>
              <a:latin typeface="Tahoma" panose="020B0604030504040204" pitchFamily="34" charset="0"/>
            </a:endParaRPr>
          </a:p>
          <a:p>
            <a:r>
              <a:rPr lang="en-GB" dirty="0">
                <a:solidFill>
                  <a:srgbClr val="009600"/>
                </a:solidFill>
                <a:latin typeface="Tahoma" panose="020B0604030504040204" pitchFamily="34" charset="0"/>
              </a:rPr>
              <a:t>Results for 1841 to 1911 can be searched to help with family histories, but you may have to pay to find detailed results.</a:t>
            </a:r>
            <a:endParaRPr lang="en-GB" dirty="0"/>
          </a:p>
          <a:p>
            <a:endParaRPr lang="en-GB" dirty="0">
              <a:solidFill>
                <a:srgbClr val="009600"/>
              </a:solidFill>
              <a:latin typeface="Tahoma" panose="020B0604030504040204" pitchFamily="34" charset="0"/>
            </a:endParaRPr>
          </a:p>
          <a:p>
            <a:r>
              <a:rPr lang="en-GB" dirty="0">
                <a:solidFill>
                  <a:srgbClr val="009600"/>
                </a:solidFill>
                <a:latin typeface="Tahoma" panose="020B0604030504040204" pitchFamily="34" charset="0"/>
              </a:rPr>
              <a:t>The results for 1921 will be available in 2022.</a:t>
            </a:r>
            <a:endParaRPr lang="en-GB" dirty="0"/>
          </a:p>
          <a:p>
            <a:endParaRPr lang="en-GB" dirty="0">
              <a:solidFill>
                <a:srgbClr val="009600"/>
              </a:solidFill>
              <a:latin typeface="Tahoma" panose="020B0604030504040204" pitchFamily="34" charset="0"/>
            </a:endParaRPr>
          </a:p>
          <a:p>
            <a:r>
              <a:rPr lang="en-GB" dirty="0">
                <a:solidFill>
                  <a:srgbClr val="009600"/>
                </a:solidFill>
                <a:latin typeface="Tahoma" panose="020B0604030504040204" pitchFamily="34" charset="0"/>
              </a:rPr>
              <a:t>'Large data' results are available for all years.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41774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D50BB15-7CE7-164B-8542-56508F96939D}"/>
              </a:ext>
            </a:extLst>
          </p:cNvPr>
          <p:cNvSpPr txBox="1">
            <a:spLocks/>
          </p:cNvSpPr>
          <p:nvPr/>
        </p:nvSpPr>
        <p:spPr>
          <a:xfrm>
            <a:off x="6350000" y="6123431"/>
            <a:ext cx="5488214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800" dirty="0">
                <a:solidFill>
                  <a:srgbClr val="008000"/>
                </a:solidFill>
              </a:rPr>
              <a:t>Population Pyramids 1911 - 2011</a:t>
            </a:r>
            <a:endParaRPr lang="en-GB" sz="2800" dirty="0">
              <a:solidFill>
                <a:srgbClr val="008000"/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02ACB-5BB3-504D-A7EC-934F8CE84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41" y="458344"/>
            <a:ext cx="1930400" cy="215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61EBF-4C46-C241-9E00-73725503A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008" y="458344"/>
            <a:ext cx="1930400" cy="215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F447B6-26A4-7E40-B51E-6FEA48B33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8375" y="458344"/>
            <a:ext cx="1930400" cy="215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07D72F-AB2D-5D44-8AF2-06EE5FAFA1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5000" y="458344"/>
            <a:ext cx="1930400" cy="215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13191F-60B5-6340-A753-9B39D37B9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0589" y="458344"/>
            <a:ext cx="1930400" cy="215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57F9AF-6305-3F4A-963C-2A35FADF6C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641" y="2954337"/>
            <a:ext cx="1930400" cy="215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7EE8A2-8DDC-0041-B348-032CD08ADB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3008" y="2917824"/>
            <a:ext cx="1930400" cy="215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EEEAED-9A82-1E49-8E94-CCFD86DBE7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8375" y="2917824"/>
            <a:ext cx="1930400" cy="215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E4E185-C80C-4F4D-9A63-CCF15D50B4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3742" y="2909887"/>
            <a:ext cx="1930400" cy="215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DEF984-4431-6344-90E3-C2B6F1673E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50589" y="2954337"/>
            <a:ext cx="1930400" cy="2159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7F835B-1276-7E42-9CEC-BFBFB39A6709}"/>
              </a:ext>
            </a:extLst>
          </p:cNvPr>
          <p:cNvSpPr/>
          <p:nvPr/>
        </p:nvSpPr>
        <p:spPr>
          <a:xfrm>
            <a:off x="254000" y="512616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Here are the population pyramids from 1911 to 2011 (except 1941). They are not in the correct order as you read across then down. All are to the same scale. </a:t>
            </a:r>
          </a:p>
          <a:p>
            <a:endParaRPr lang="en-GB" dirty="0">
              <a:solidFill>
                <a:srgbClr val="009600"/>
              </a:solidFill>
              <a:latin typeface="ARIAL" panose="020B0604020202020204" pitchFamily="34" charset="0"/>
            </a:endParaRPr>
          </a:p>
          <a:p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Use logic to put them in order.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71DE90-D4A2-9B47-BDE8-474CC7CFC73C}"/>
              </a:ext>
            </a:extLst>
          </p:cNvPr>
          <p:cNvSpPr txBox="1"/>
          <p:nvPr/>
        </p:nvSpPr>
        <p:spPr>
          <a:xfrm>
            <a:off x="7808285" y="5433718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Answer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4CB91F-6680-4844-8E5B-55E2DD472793}"/>
              </a:ext>
            </a:extLst>
          </p:cNvPr>
          <p:cNvSpPr/>
          <p:nvPr/>
        </p:nvSpPr>
        <p:spPr>
          <a:xfrm>
            <a:off x="4069848" y="0"/>
            <a:ext cx="3927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Tahoma" panose="020B0604030504040204" pitchFamily="34" charset="0"/>
              </a:rPr>
              <a:t>Worksheet available in teacher notes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53760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3B59A9-41D3-C648-AC48-3BF52424E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2" y="295275"/>
            <a:ext cx="7581900" cy="5981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55A059-9B28-1842-8723-6381D51FF28B}"/>
              </a:ext>
            </a:extLst>
          </p:cNvPr>
          <p:cNvSpPr/>
          <p:nvPr/>
        </p:nvSpPr>
        <p:spPr>
          <a:xfrm>
            <a:off x="3048000" y="5025207"/>
            <a:ext cx="574527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Click a link on the right to see the combined population of England and Wales, the population pyramid and a description of its shape and information about the times for the given year.</a:t>
            </a:r>
            <a:endParaRPr lang="en-GB" dirty="0">
              <a:effectLst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C6F768B-A388-7F4C-9D52-A60B9E3220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43862" y="6105207"/>
            <a:ext cx="4148138" cy="834549"/>
          </a:xfrm>
        </p:spPr>
        <p:txBody>
          <a:bodyPr/>
          <a:lstStyle/>
          <a:p>
            <a:r>
              <a:rPr lang="en-US" sz="2800" kern="1200" dirty="0">
                <a:solidFill>
                  <a:srgbClr val="008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Census 1911-2011: 1911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6461C0-97FE-3C48-A1E1-600D54B850E7}"/>
              </a:ext>
            </a:extLst>
          </p:cNvPr>
          <p:cNvSpPr txBox="1"/>
          <p:nvPr/>
        </p:nvSpPr>
        <p:spPr>
          <a:xfrm>
            <a:off x="8793271" y="79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1921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E126D1-4B7F-414E-A0FF-516F1A148993}"/>
              </a:ext>
            </a:extLst>
          </p:cNvPr>
          <p:cNvSpPr txBox="1"/>
          <p:nvPr/>
        </p:nvSpPr>
        <p:spPr>
          <a:xfrm>
            <a:off x="8793271" y="43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1911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07A6A1-F3D7-384B-A02A-F7A4587176F3}"/>
              </a:ext>
            </a:extLst>
          </p:cNvPr>
          <p:cNvSpPr txBox="1"/>
          <p:nvPr/>
        </p:nvSpPr>
        <p:spPr>
          <a:xfrm>
            <a:off x="8793271" y="115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1931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F22BF6-02E6-4840-ABEA-43711E60088E}"/>
              </a:ext>
            </a:extLst>
          </p:cNvPr>
          <p:cNvSpPr txBox="1"/>
          <p:nvPr/>
        </p:nvSpPr>
        <p:spPr>
          <a:xfrm>
            <a:off x="8793271" y="187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1961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900416-B6F7-AB4F-9417-C2997656A688}"/>
              </a:ext>
            </a:extLst>
          </p:cNvPr>
          <p:cNvSpPr txBox="1"/>
          <p:nvPr/>
        </p:nvSpPr>
        <p:spPr>
          <a:xfrm>
            <a:off x="8793271" y="151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1951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EAA44E-8683-E94F-95B4-9E81A76372D4}"/>
              </a:ext>
            </a:extLst>
          </p:cNvPr>
          <p:cNvSpPr txBox="1"/>
          <p:nvPr/>
        </p:nvSpPr>
        <p:spPr>
          <a:xfrm>
            <a:off x="8793271" y="259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1981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263787-4C5A-F44B-B01E-B4609EAC6F21}"/>
              </a:ext>
            </a:extLst>
          </p:cNvPr>
          <p:cNvSpPr txBox="1"/>
          <p:nvPr/>
        </p:nvSpPr>
        <p:spPr>
          <a:xfrm>
            <a:off x="8793271" y="223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1971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AFABEE-92A8-544B-A263-32BBD045F22D}"/>
              </a:ext>
            </a:extLst>
          </p:cNvPr>
          <p:cNvSpPr txBox="1"/>
          <p:nvPr/>
        </p:nvSpPr>
        <p:spPr>
          <a:xfrm>
            <a:off x="8793271" y="295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1991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AA3623-8D9C-714C-AAF8-8FEFE4A4C2E1}"/>
              </a:ext>
            </a:extLst>
          </p:cNvPr>
          <p:cNvSpPr txBox="1"/>
          <p:nvPr/>
        </p:nvSpPr>
        <p:spPr>
          <a:xfrm>
            <a:off x="8793271" y="367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2011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BE6AF8-BC9E-2644-98B4-00C32A427D6C}"/>
              </a:ext>
            </a:extLst>
          </p:cNvPr>
          <p:cNvSpPr txBox="1"/>
          <p:nvPr/>
        </p:nvSpPr>
        <p:spPr>
          <a:xfrm>
            <a:off x="8793271" y="331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2001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AB529A-670D-E545-80FC-7BF7162FC0A4}"/>
              </a:ext>
            </a:extLst>
          </p:cNvPr>
          <p:cNvSpPr txBox="1"/>
          <p:nvPr/>
        </p:nvSpPr>
        <p:spPr>
          <a:xfrm>
            <a:off x="9245499" y="4897322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2021 census</a:t>
            </a:r>
            <a:endParaRPr lang="en-GB" dirty="0">
              <a:solidFill>
                <a:srgbClr val="F897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251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3B59A9-41D3-C648-AC48-3BF52424E6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5896" y="295275"/>
            <a:ext cx="7554032" cy="5981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55A059-9B28-1842-8723-6381D51FF28B}"/>
              </a:ext>
            </a:extLst>
          </p:cNvPr>
          <p:cNvSpPr/>
          <p:nvPr/>
        </p:nvSpPr>
        <p:spPr>
          <a:xfrm>
            <a:off x="3048000" y="5025207"/>
            <a:ext cx="574527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Click a link on the right to see the combined population of England and Wales, the population pyramid and a description of its shape and information about the times for the given year.</a:t>
            </a:r>
            <a:endParaRPr lang="en-GB" dirty="0">
              <a:effectLst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C6F768B-A388-7F4C-9D52-A60B9E3220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43862" y="6105207"/>
            <a:ext cx="4148138" cy="834549"/>
          </a:xfrm>
        </p:spPr>
        <p:txBody>
          <a:bodyPr/>
          <a:lstStyle/>
          <a:p>
            <a:r>
              <a:rPr lang="en-US" sz="2800" kern="1200" dirty="0">
                <a:solidFill>
                  <a:srgbClr val="008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Census 1911-2011: 1921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1A7C93-3056-FF41-A38A-28C292AF0639}"/>
              </a:ext>
            </a:extLst>
          </p:cNvPr>
          <p:cNvSpPr txBox="1"/>
          <p:nvPr/>
        </p:nvSpPr>
        <p:spPr>
          <a:xfrm>
            <a:off x="8793271" y="79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1921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A66512-7F44-1247-8594-21AACF08EBB9}"/>
              </a:ext>
            </a:extLst>
          </p:cNvPr>
          <p:cNvSpPr txBox="1"/>
          <p:nvPr/>
        </p:nvSpPr>
        <p:spPr>
          <a:xfrm>
            <a:off x="8793271" y="43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1911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62C64C-2C6E-CC49-BDF0-7237A4E34955}"/>
              </a:ext>
            </a:extLst>
          </p:cNvPr>
          <p:cNvSpPr txBox="1"/>
          <p:nvPr/>
        </p:nvSpPr>
        <p:spPr>
          <a:xfrm>
            <a:off x="8793271" y="115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1931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329A16-0433-344D-A8D6-FF5A8902A988}"/>
              </a:ext>
            </a:extLst>
          </p:cNvPr>
          <p:cNvSpPr txBox="1"/>
          <p:nvPr/>
        </p:nvSpPr>
        <p:spPr>
          <a:xfrm>
            <a:off x="8793271" y="187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1961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99291E-CCC7-664B-954A-862D2A985FCE}"/>
              </a:ext>
            </a:extLst>
          </p:cNvPr>
          <p:cNvSpPr txBox="1"/>
          <p:nvPr/>
        </p:nvSpPr>
        <p:spPr>
          <a:xfrm>
            <a:off x="8793271" y="151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1951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CEA23B-81B0-5F49-8FBB-3A0A5538D7AA}"/>
              </a:ext>
            </a:extLst>
          </p:cNvPr>
          <p:cNvSpPr txBox="1"/>
          <p:nvPr/>
        </p:nvSpPr>
        <p:spPr>
          <a:xfrm>
            <a:off x="8793271" y="259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1981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3022F1-060D-5645-A806-2657E0C068B5}"/>
              </a:ext>
            </a:extLst>
          </p:cNvPr>
          <p:cNvSpPr txBox="1"/>
          <p:nvPr/>
        </p:nvSpPr>
        <p:spPr>
          <a:xfrm>
            <a:off x="8793271" y="223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1971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DFB104-4B29-8F44-A3CA-C398E29E9293}"/>
              </a:ext>
            </a:extLst>
          </p:cNvPr>
          <p:cNvSpPr txBox="1"/>
          <p:nvPr/>
        </p:nvSpPr>
        <p:spPr>
          <a:xfrm>
            <a:off x="8793271" y="295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1991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094BC8-AEED-9A4A-8C57-EB3908F1648F}"/>
              </a:ext>
            </a:extLst>
          </p:cNvPr>
          <p:cNvSpPr txBox="1"/>
          <p:nvPr/>
        </p:nvSpPr>
        <p:spPr>
          <a:xfrm>
            <a:off x="8793271" y="367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2011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1E1B48-1D8C-0240-A240-710099216A72}"/>
              </a:ext>
            </a:extLst>
          </p:cNvPr>
          <p:cNvSpPr txBox="1"/>
          <p:nvPr/>
        </p:nvSpPr>
        <p:spPr>
          <a:xfrm>
            <a:off x="8793271" y="331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2001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BCE85A-7074-0741-B086-691E7D1E8CCE}"/>
              </a:ext>
            </a:extLst>
          </p:cNvPr>
          <p:cNvSpPr txBox="1"/>
          <p:nvPr/>
        </p:nvSpPr>
        <p:spPr>
          <a:xfrm>
            <a:off x="9245499" y="4897322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2021 census</a:t>
            </a:r>
            <a:endParaRPr lang="en-GB" dirty="0">
              <a:solidFill>
                <a:srgbClr val="F897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199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3B59A9-41D3-C648-AC48-3BF52424E6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5896" y="295275"/>
            <a:ext cx="7554032" cy="5981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55A059-9B28-1842-8723-6381D51FF28B}"/>
              </a:ext>
            </a:extLst>
          </p:cNvPr>
          <p:cNvSpPr/>
          <p:nvPr/>
        </p:nvSpPr>
        <p:spPr>
          <a:xfrm>
            <a:off x="3048000" y="5025207"/>
            <a:ext cx="574527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Click a link on the right to see the combined population of England and Wales, the population pyramid and a description of its shape and information about the times for the given year.</a:t>
            </a:r>
            <a:endParaRPr lang="en-GB" dirty="0">
              <a:effectLst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C6F768B-A388-7F4C-9D52-A60B9E3220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43862" y="6105207"/>
            <a:ext cx="4148138" cy="834549"/>
          </a:xfrm>
        </p:spPr>
        <p:txBody>
          <a:bodyPr/>
          <a:lstStyle/>
          <a:p>
            <a:r>
              <a:rPr lang="en-US" sz="2800" kern="1200" dirty="0">
                <a:solidFill>
                  <a:srgbClr val="008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Census 1911-2011: 1931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851F10-30D0-6F40-9EE3-8C9354953B6A}"/>
              </a:ext>
            </a:extLst>
          </p:cNvPr>
          <p:cNvSpPr txBox="1"/>
          <p:nvPr/>
        </p:nvSpPr>
        <p:spPr>
          <a:xfrm>
            <a:off x="8793271" y="79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1921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71738E-0A1C-6E41-9F1A-1662B74C249A}"/>
              </a:ext>
            </a:extLst>
          </p:cNvPr>
          <p:cNvSpPr txBox="1"/>
          <p:nvPr/>
        </p:nvSpPr>
        <p:spPr>
          <a:xfrm>
            <a:off x="8793271" y="43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1911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843282-D777-1D4B-9674-451B70DE93FF}"/>
              </a:ext>
            </a:extLst>
          </p:cNvPr>
          <p:cNvSpPr txBox="1"/>
          <p:nvPr/>
        </p:nvSpPr>
        <p:spPr>
          <a:xfrm>
            <a:off x="8793271" y="115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1931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3E9F64-1658-C149-835D-B47707D40ADA}"/>
              </a:ext>
            </a:extLst>
          </p:cNvPr>
          <p:cNvSpPr txBox="1"/>
          <p:nvPr/>
        </p:nvSpPr>
        <p:spPr>
          <a:xfrm>
            <a:off x="8793271" y="187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1961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7856FA-AFE6-B842-A848-D581507B4607}"/>
              </a:ext>
            </a:extLst>
          </p:cNvPr>
          <p:cNvSpPr txBox="1"/>
          <p:nvPr/>
        </p:nvSpPr>
        <p:spPr>
          <a:xfrm>
            <a:off x="8793271" y="151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1951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6E0F26-3031-5347-A823-1839252CA51A}"/>
              </a:ext>
            </a:extLst>
          </p:cNvPr>
          <p:cNvSpPr txBox="1"/>
          <p:nvPr/>
        </p:nvSpPr>
        <p:spPr>
          <a:xfrm>
            <a:off x="8793271" y="259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1981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175805-6240-F345-AF25-67007A45F737}"/>
              </a:ext>
            </a:extLst>
          </p:cNvPr>
          <p:cNvSpPr txBox="1"/>
          <p:nvPr/>
        </p:nvSpPr>
        <p:spPr>
          <a:xfrm>
            <a:off x="8793271" y="223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1971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FDBA7B-BD33-F745-BE83-8B768BC7EE4B}"/>
              </a:ext>
            </a:extLst>
          </p:cNvPr>
          <p:cNvSpPr txBox="1"/>
          <p:nvPr/>
        </p:nvSpPr>
        <p:spPr>
          <a:xfrm>
            <a:off x="8793271" y="295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1991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3937B0-F918-A54B-99EA-560918849366}"/>
              </a:ext>
            </a:extLst>
          </p:cNvPr>
          <p:cNvSpPr txBox="1"/>
          <p:nvPr/>
        </p:nvSpPr>
        <p:spPr>
          <a:xfrm>
            <a:off x="8793271" y="367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2011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FC04A3-802A-9346-B5F9-C3D12556CA37}"/>
              </a:ext>
            </a:extLst>
          </p:cNvPr>
          <p:cNvSpPr txBox="1"/>
          <p:nvPr/>
        </p:nvSpPr>
        <p:spPr>
          <a:xfrm>
            <a:off x="8793271" y="331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2001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21E82B-9A6F-FC44-873A-AA1803427E7A}"/>
              </a:ext>
            </a:extLst>
          </p:cNvPr>
          <p:cNvSpPr txBox="1"/>
          <p:nvPr/>
        </p:nvSpPr>
        <p:spPr>
          <a:xfrm>
            <a:off x="9245499" y="4897322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2021 census</a:t>
            </a:r>
            <a:endParaRPr lang="en-GB" dirty="0">
              <a:solidFill>
                <a:srgbClr val="F897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6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3B59A9-41D3-C648-AC48-3BF52424E6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5896" y="295275"/>
            <a:ext cx="7554032" cy="5981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55A059-9B28-1842-8723-6381D51FF28B}"/>
              </a:ext>
            </a:extLst>
          </p:cNvPr>
          <p:cNvSpPr/>
          <p:nvPr/>
        </p:nvSpPr>
        <p:spPr>
          <a:xfrm>
            <a:off x="3048000" y="5025207"/>
            <a:ext cx="574527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Click a link on the right to see the combined population of England and Wales, the population pyramid and a description of its shape and information about the times for the given year.</a:t>
            </a:r>
            <a:endParaRPr lang="en-GB" dirty="0">
              <a:effectLst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C6F768B-A388-7F4C-9D52-A60B9E3220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43862" y="6105207"/>
            <a:ext cx="4148138" cy="834549"/>
          </a:xfrm>
        </p:spPr>
        <p:txBody>
          <a:bodyPr/>
          <a:lstStyle/>
          <a:p>
            <a:r>
              <a:rPr lang="en-US" sz="2800" kern="1200" dirty="0">
                <a:solidFill>
                  <a:srgbClr val="008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Census 1911-2011: 1951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051733-7484-4742-8B14-C3D92CFDAFDB}"/>
              </a:ext>
            </a:extLst>
          </p:cNvPr>
          <p:cNvSpPr txBox="1"/>
          <p:nvPr/>
        </p:nvSpPr>
        <p:spPr>
          <a:xfrm>
            <a:off x="8793271" y="79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1921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98A45C-3823-0C43-9054-D76EEA4BB255}"/>
              </a:ext>
            </a:extLst>
          </p:cNvPr>
          <p:cNvSpPr txBox="1"/>
          <p:nvPr/>
        </p:nvSpPr>
        <p:spPr>
          <a:xfrm>
            <a:off x="8793271" y="43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1911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60AB70-3569-0842-A25A-DC3AF86976FB}"/>
              </a:ext>
            </a:extLst>
          </p:cNvPr>
          <p:cNvSpPr txBox="1"/>
          <p:nvPr/>
        </p:nvSpPr>
        <p:spPr>
          <a:xfrm>
            <a:off x="8793271" y="115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1931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0A3E90-DA86-3749-A41A-64AB626DC0F6}"/>
              </a:ext>
            </a:extLst>
          </p:cNvPr>
          <p:cNvSpPr txBox="1"/>
          <p:nvPr/>
        </p:nvSpPr>
        <p:spPr>
          <a:xfrm>
            <a:off x="8793271" y="187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1961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B8BCA1-9096-DC47-9645-2C3F3E34BAA8}"/>
              </a:ext>
            </a:extLst>
          </p:cNvPr>
          <p:cNvSpPr txBox="1"/>
          <p:nvPr/>
        </p:nvSpPr>
        <p:spPr>
          <a:xfrm>
            <a:off x="8793271" y="151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1951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F7F8D6-E566-1E4C-8BD8-D0AF382A8C3B}"/>
              </a:ext>
            </a:extLst>
          </p:cNvPr>
          <p:cNvSpPr txBox="1"/>
          <p:nvPr/>
        </p:nvSpPr>
        <p:spPr>
          <a:xfrm>
            <a:off x="8793271" y="259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1981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647097-5453-0445-8008-9E110F63AECA}"/>
              </a:ext>
            </a:extLst>
          </p:cNvPr>
          <p:cNvSpPr txBox="1"/>
          <p:nvPr/>
        </p:nvSpPr>
        <p:spPr>
          <a:xfrm>
            <a:off x="8793271" y="223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1971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EB3DF3-D450-BE48-8082-D2326E2F38E0}"/>
              </a:ext>
            </a:extLst>
          </p:cNvPr>
          <p:cNvSpPr txBox="1"/>
          <p:nvPr/>
        </p:nvSpPr>
        <p:spPr>
          <a:xfrm>
            <a:off x="8793271" y="295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1991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7B3975-5046-C043-BD1C-01FFEE84A98C}"/>
              </a:ext>
            </a:extLst>
          </p:cNvPr>
          <p:cNvSpPr txBox="1"/>
          <p:nvPr/>
        </p:nvSpPr>
        <p:spPr>
          <a:xfrm>
            <a:off x="8793271" y="367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2011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FCAC05-97F6-2144-B124-A334C24FBB89}"/>
              </a:ext>
            </a:extLst>
          </p:cNvPr>
          <p:cNvSpPr txBox="1"/>
          <p:nvPr/>
        </p:nvSpPr>
        <p:spPr>
          <a:xfrm>
            <a:off x="8793271" y="331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2001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8C9A87-74E9-1447-B07C-80A734FE8244}"/>
              </a:ext>
            </a:extLst>
          </p:cNvPr>
          <p:cNvSpPr txBox="1"/>
          <p:nvPr/>
        </p:nvSpPr>
        <p:spPr>
          <a:xfrm>
            <a:off x="9245499" y="4897322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2021 census</a:t>
            </a:r>
            <a:endParaRPr lang="en-GB" dirty="0">
              <a:solidFill>
                <a:srgbClr val="F897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39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3B59A9-41D3-C648-AC48-3BF52424E6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5896" y="295275"/>
            <a:ext cx="7554032" cy="5981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55A059-9B28-1842-8723-6381D51FF28B}"/>
              </a:ext>
            </a:extLst>
          </p:cNvPr>
          <p:cNvSpPr/>
          <p:nvPr/>
        </p:nvSpPr>
        <p:spPr>
          <a:xfrm>
            <a:off x="3048000" y="5025207"/>
            <a:ext cx="574527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Click a link on the right to see the combined population of England and Wales, the population pyramid and a description of its shape and information about the times for the given year.</a:t>
            </a:r>
            <a:endParaRPr lang="en-GB" dirty="0">
              <a:effectLst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C6F768B-A388-7F4C-9D52-A60B9E3220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43862" y="6105207"/>
            <a:ext cx="4148138" cy="834549"/>
          </a:xfrm>
        </p:spPr>
        <p:txBody>
          <a:bodyPr/>
          <a:lstStyle/>
          <a:p>
            <a:r>
              <a:rPr lang="en-US" sz="2800" kern="1200" dirty="0">
                <a:solidFill>
                  <a:srgbClr val="008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Census 1911-2011: 1961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294130-08E5-D147-B7BB-243FB95E238E}"/>
              </a:ext>
            </a:extLst>
          </p:cNvPr>
          <p:cNvSpPr txBox="1"/>
          <p:nvPr/>
        </p:nvSpPr>
        <p:spPr>
          <a:xfrm>
            <a:off x="8793271" y="79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1921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7FF3FB-D359-C048-948F-05921B49537D}"/>
              </a:ext>
            </a:extLst>
          </p:cNvPr>
          <p:cNvSpPr txBox="1"/>
          <p:nvPr/>
        </p:nvSpPr>
        <p:spPr>
          <a:xfrm>
            <a:off x="8793271" y="43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1911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23B41A-98F1-9740-A714-E331AA57376E}"/>
              </a:ext>
            </a:extLst>
          </p:cNvPr>
          <p:cNvSpPr txBox="1"/>
          <p:nvPr/>
        </p:nvSpPr>
        <p:spPr>
          <a:xfrm>
            <a:off x="8793271" y="115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1931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E47F47-38B5-DE49-9B13-271C5DDEDA7B}"/>
              </a:ext>
            </a:extLst>
          </p:cNvPr>
          <p:cNvSpPr txBox="1"/>
          <p:nvPr/>
        </p:nvSpPr>
        <p:spPr>
          <a:xfrm>
            <a:off x="8793271" y="187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1961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6BBB80-A9C7-9F46-8E71-2121A6000B30}"/>
              </a:ext>
            </a:extLst>
          </p:cNvPr>
          <p:cNvSpPr txBox="1"/>
          <p:nvPr/>
        </p:nvSpPr>
        <p:spPr>
          <a:xfrm>
            <a:off x="8793271" y="151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1951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F32491-6768-0A41-A23E-4B942070F67D}"/>
              </a:ext>
            </a:extLst>
          </p:cNvPr>
          <p:cNvSpPr txBox="1"/>
          <p:nvPr/>
        </p:nvSpPr>
        <p:spPr>
          <a:xfrm>
            <a:off x="8793271" y="259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1981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6C79B0-843B-9A46-9EA0-96F70F457559}"/>
              </a:ext>
            </a:extLst>
          </p:cNvPr>
          <p:cNvSpPr txBox="1"/>
          <p:nvPr/>
        </p:nvSpPr>
        <p:spPr>
          <a:xfrm>
            <a:off x="8793271" y="223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1971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CBEDC3-AF6B-3140-9713-84CE81603A7E}"/>
              </a:ext>
            </a:extLst>
          </p:cNvPr>
          <p:cNvSpPr txBox="1"/>
          <p:nvPr/>
        </p:nvSpPr>
        <p:spPr>
          <a:xfrm>
            <a:off x="8793271" y="295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1991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668589-8A2E-7C48-B844-2788F364A2F6}"/>
              </a:ext>
            </a:extLst>
          </p:cNvPr>
          <p:cNvSpPr txBox="1"/>
          <p:nvPr/>
        </p:nvSpPr>
        <p:spPr>
          <a:xfrm>
            <a:off x="8793271" y="367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2011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D1A936-6C4E-0B47-B661-97921A40872F}"/>
              </a:ext>
            </a:extLst>
          </p:cNvPr>
          <p:cNvSpPr txBox="1"/>
          <p:nvPr/>
        </p:nvSpPr>
        <p:spPr>
          <a:xfrm>
            <a:off x="8793271" y="331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2001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C6B5D6-CCD4-7244-A72E-70A7EE4C2C20}"/>
              </a:ext>
            </a:extLst>
          </p:cNvPr>
          <p:cNvSpPr txBox="1"/>
          <p:nvPr/>
        </p:nvSpPr>
        <p:spPr>
          <a:xfrm>
            <a:off x="9245499" y="4897322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2021 census</a:t>
            </a:r>
            <a:endParaRPr lang="en-GB" dirty="0">
              <a:solidFill>
                <a:srgbClr val="F897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018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3B59A9-41D3-C648-AC48-3BF52424E6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5896" y="295275"/>
            <a:ext cx="7554032" cy="5981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55A059-9B28-1842-8723-6381D51FF28B}"/>
              </a:ext>
            </a:extLst>
          </p:cNvPr>
          <p:cNvSpPr/>
          <p:nvPr/>
        </p:nvSpPr>
        <p:spPr>
          <a:xfrm>
            <a:off x="3048000" y="5025207"/>
            <a:ext cx="574527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Click a link on the right to see the combined population of England and Wales, the population pyramid and a description of its shape and information about the times for the given year.</a:t>
            </a:r>
            <a:endParaRPr lang="en-GB" dirty="0">
              <a:effectLst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C6F768B-A388-7F4C-9D52-A60B9E3220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43862" y="6105207"/>
            <a:ext cx="4148138" cy="834549"/>
          </a:xfrm>
        </p:spPr>
        <p:txBody>
          <a:bodyPr/>
          <a:lstStyle/>
          <a:p>
            <a:r>
              <a:rPr lang="en-US" sz="2800" kern="1200" dirty="0">
                <a:solidFill>
                  <a:srgbClr val="008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Census 1911-2011: 1971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2E7F62-59E3-BA47-8F2F-116D83C04ABF}"/>
              </a:ext>
            </a:extLst>
          </p:cNvPr>
          <p:cNvSpPr txBox="1"/>
          <p:nvPr/>
        </p:nvSpPr>
        <p:spPr>
          <a:xfrm>
            <a:off x="8793271" y="79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1921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575FF8-2D87-E443-A02B-4A70F9662AA0}"/>
              </a:ext>
            </a:extLst>
          </p:cNvPr>
          <p:cNvSpPr txBox="1"/>
          <p:nvPr/>
        </p:nvSpPr>
        <p:spPr>
          <a:xfrm>
            <a:off x="8793271" y="43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1911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810CFC-9E52-A847-9F23-F27A4A6A6454}"/>
              </a:ext>
            </a:extLst>
          </p:cNvPr>
          <p:cNvSpPr txBox="1"/>
          <p:nvPr/>
        </p:nvSpPr>
        <p:spPr>
          <a:xfrm>
            <a:off x="8793271" y="115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1931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617C35-7787-2F43-91A9-E18504335D2D}"/>
              </a:ext>
            </a:extLst>
          </p:cNvPr>
          <p:cNvSpPr txBox="1"/>
          <p:nvPr/>
        </p:nvSpPr>
        <p:spPr>
          <a:xfrm>
            <a:off x="8793271" y="187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1961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6B79AA-79CB-0748-938F-8BC9199D5931}"/>
              </a:ext>
            </a:extLst>
          </p:cNvPr>
          <p:cNvSpPr txBox="1"/>
          <p:nvPr/>
        </p:nvSpPr>
        <p:spPr>
          <a:xfrm>
            <a:off x="8793271" y="151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1951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BE1A63-4AF2-C448-8BAC-431CA1FD47D2}"/>
              </a:ext>
            </a:extLst>
          </p:cNvPr>
          <p:cNvSpPr txBox="1"/>
          <p:nvPr/>
        </p:nvSpPr>
        <p:spPr>
          <a:xfrm>
            <a:off x="8793271" y="259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1981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CDA33C-9A5D-4C41-B0D9-E87C604079DE}"/>
              </a:ext>
            </a:extLst>
          </p:cNvPr>
          <p:cNvSpPr txBox="1"/>
          <p:nvPr/>
        </p:nvSpPr>
        <p:spPr>
          <a:xfrm>
            <a:off x="8793271" y="223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1971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D75DDE-D3A1-C34D-8176-08719D5D41C0}"/>
              </a:ext>
            </a:extLst>
          </p:cNvPr>
          <p:cNvSpPr txBox="1"/>
          <p:nvPr/>
        </p:nvSpPr>
        <p:spPr>
          <a:xfrm>
            <a:off x="8793271" y="295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1991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7C7F88-CD0D-9145-8CEE-A7DA4E4458D9}"/>
              </a:ext>
            </a:extLst>
          </p:cNvPr>
          <p:cNvSpPr txBox="1"/>
          <p:nvPr/>
        </p:nvSpPr>
        <p:spPr>
          <a:xfrm>
            <a:off x="8793271" y="367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2011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A551C2-D6EA-CD4B-BA76-CD46A0D5EF61}"/>
              </a:ext>
            </a:extLst>
          </p:cNvPr>
          <p:cNvSpPr txBox="1"/>
          <p:nvPr/>
        </p:nvSpPr>
        <p:spPr>
          <a:xfrm>
            <a:off x="8793271" y="331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2001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E96940-3F3C-1447-BBBD-6F2ECDBCCA12}"/>
              </a:ext>
            </a:extLst>
          </p:cNvPr>
          <p:cNvSpPr txBox="1"/>
          <p:nvPr/>
        </p:nvSpPr>
        <p:spPr>
          <a:xfrm>
            <a:off x="9245499" y="4897322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2021 census</a:t>
            </a:r>
            <a:endParaRPr lang="en-GB" dirty="0">
              <a:solidFill>
                <a:srgbClr val="F897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682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D50BB15-7CE7-164B-8542-56508F96939D}"/>
              </a:ext>
            </a:extLst>
          </p:cNvPr>
          <p:cNvSpPr txBox="1">
            <a:spLocks/>
          </p:cNvSpPr>
          <p:nvPr/>
        </p:nvSpPr>
        <p:spPr>
          <a:xfrm>
            <a:off x="7690981" y="6123431"/>
            <a:ext cx="4147233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rgbClr val="008000"/>
                </a:solidFill>
              </a:rPr>
              <a:t>Populations</a:t>
            </a:r>
            <a:endParaRPr lang="en-US" sz="28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5B1796B-EE85-5F4F-A6D2-C302639281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774873"/>
              </p:ext>
            </p:extLst>
          </p:nvPr>
        </p:nvGraphicFramePr>
        <p:xfrm>
          <a:off x="8104340" y="1007820"/>
          <a:ext cx="3733874" cy="1310640"/>
        </p:xfrm>
        <a:graphic>
          <a:graphicData uri="http://schemas.openxmlformats.org/drawingml/2006/table">
            <a:tbl>
              <a:tblPr/>
              <a:tblGrid>
                <a:gridCol w="3733874">
                  <a:extLst>
                    <a:ext uri="{9D8B030D-6E8A-4147-A177-3AD203B41FA5}">
                      <a16:colId xmlns:a16="http://schemas.microsoft.com/office/drawing/2014/main" val="34551399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000" kern="1200" dirty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Answers, PowerPoint, ActivInspire file and Teacher notes with three worksheets are available for this resource.</a:t>
                      </a:r>
                      <a:endParaRPr lang="en-GB" sz="2000" dirty="0">
                        <a:solidFill>
                          <a:srgbClr val="008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6092172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96DA3421-B412-894B-B269-A506BCFE4C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4515" y="355341"/>
            <a:ext cx="7199407" cy="47996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2D8DCC-05E5-9A4A-A07E-096DAC4BBC19}"/>
              </a:ext>
            </a:extLst>
          </p:cNvPr>
          <p:cNvSpPr/>
          <p:nvPr/>
        </p:nvSpPr>
        <p:spPr>
          <a:xfrm>
            <a:off x="8104340" y="5454523"/>
            <a:ext cx="3792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https://spiremaths.co.uk/populations/</a:t>
            </a:r>
            <a:endParaRPr lang="en-GB" dirty="0">
              <a:solidFill>
                <a:srgbClr val="F8974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0764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3B59A9-41D3-C648-AC48-3BF52424E6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5896" y="295275"/>
            <a:ext cx="7554032" cy="5981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55A059-9B28-1842-8723-6381D51FF28B}"/>
              </a:ext>
            </a:extLst>
          </p:cNvPr>
          <p:cNvSpPr/>
          <p:nvPr/>
        </p:nvSpPr>
        <p:spPr>
          <a:xfrm>
            <a:off x="3048000" y="5025207"/>
            <a:ext cx="574527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Click a link on the right to see the combined population of England and Wales, the population pyramid and a description of its shape and information about the times for the given year.</a:t>
            </a:r>
            <a:endParaRPr lang="en-GB" dirty="0">
              <a:effectLst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C6F768B-A388-7F4C-9D52-A60B9E3220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43862" y="6105207"/>
            <a:ext cx="4148138" cy="834549"/>
          </a:xfrm>
        </p:spPr>
        <p:txBody>
          <a:bodyPr/>
          <a:lstStyle/>
          <a:p>
            <a:r>
              <a:rPr lang="en-US" sz="2800" kern="1200" dirty="0">
                <a:solidFill>
                  <a:srgbClr val="008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Census 1911-2011: 1981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C8517F-E448-ED43-B6DE-2E4D171B26A1}"/>
              </a:ext>
            </a:extLst>
          </p:cNvPr>
          <p:cNvSpPr txBox="1"/>
          <p:nvPr/>
        </p:nvSpPr>
        <p:spPr>
          <a:xfrm>
            <a:off x="8793271" y="79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1921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826BC8-88B8-B549-B3EF-409CF4CD3319}"/>
              </a:ext>
            </a:extLst>
          </p:cNvPr>
          <p:cNvSpPr txBox="1"/>
          <p:nvPr/>
        </p:nvSpPr>
        <p:spPr>
          <a:xfrm>
            <a:off x="8793271" y="43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1911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7FE7DB-7190-D744-B9BF-85A653ED2A49}"/>
              </a:ext>
            </a:extLst>
          </p:cNvPr>
          <p:cNvSpPr txBox="1"/>
          <p:nvPr/>
        </p:nvSpPr>
        <p:spPr>
          <a:xfrm>
            <a:off x="8793271" y="115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1931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A8778E-72F2-2842-9407-97328900EC08}"/>
              </a:ext>
            </a:extLst>
          </p:cNvPr>
          <p:cNvSpPr txBox="1"/>
          <p:nvPr/>
        </p:nvSpPr>
        <p:spPr>
          <a:xfrm>
            <a:off x="8793271" y="187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1961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25B6E0-1785-5E4B-A937-2AB9A959744B}"/>
              </a:ext>
            </a:extLst>
          </p:cNvPr>
          <p:cNvSpPr txBox="1"/>
          <p:nvPr/>
        </p:nvSpPr>
        <p:spPr>
          <a:xfrm>
            <a:off x="8793271" y="151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1951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D06695-FAAA-4840-B776-03813E7384A8}"/>
              </a:ext>
            </a:extLst>
          </p:cNvPr>
          <p:cNvSpPr txBox="1"/>
          <p:nvPr/>
        </p:nvSpPr>
        <p:spPr>
          <a:xfrm>
            <a:off x="8793271" y="259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1981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E8F51A-F49A-1747-AD28-8A08D1DD5962}"/>
              </a:ext>
            </a:extLst>
          </p:cNvPr>
          <p:cNvSpPr txBox="1"/>
          <p:nvPr/>
        </p:nvSpPr>
        <p:spPr>
          <a:xfrm>
            <a:off x="8793271" y="223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1971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EFA3F9-12C5-5A44-8E38-8A845D4DB68F}"/>
              </a:ext>
            </a:extLst>
          </p:cNvPr>
          <p:cNvSpPr txBox="1"/>
          <p:nvPr/>
        </p:nvSpPr>
        <p:spPr>
          <a:xfrm>
            <a:off x="8793271" y="295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1991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B8933A-8854-7349-91F6-848C85826D0E}"/>
              </a:ext>
            </a:extLst>
          </p:cNvPr>
          <p:cNvSpPr txBox="1"/>
          <p:nvPr/>
        </p:nvSpPr>
        <p:spPr>
          <a:xfrm>
            <a:off x="8793271" y="367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2011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D03B73-5B4D-FE46-8002-B6EBDD16E467}"/>
              </a:ext>
            </a:extLst>
          </p:cNvPr>
          <p:cNvSpPr txBox="1"/>
          <p:nvPr/>
        </p:nvSpPr>
        <p:spPr>
          <a:xfrm>
            <a:off x="8793271" y="331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2001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9A42C9-DA4A-0446-AF79-3052355EFF45}"/>
              </a:ext>
            </a:extLst>
          </p:cNvPr>
          <p:cNvSpPr txBox="1"/>
          <p:nvPr/>
        </p:nvSpPr>
        <p:spPr>
          <a:xfrm>
            <a:off x="9245499" y="4897322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2021 census</a:t>
            </a:r>
            <a:endParaRPr lang="en-GB" dirty="0">
              <a:solidFill>
                <a:srgbClr val="F897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087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3B59A9-41D3-C648-AC48-3BF52424E6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5896" y="295275"/>
            <a:ext cx="7554032" cy="5981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55A059-9B28-1842-8723-6381D51FF28B}"/>
              </a:ext>
            </a:extLst>
          </p:cNvPr>
          <p:cNvSpPr/>
          <p:nvPr/>
        </p:nvSpPr>
        <p:spPr>
          <a:xfrm>
            <a:off x="3048000" y="5025207"/>
            <a:ext cx="574527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Click a link on the right to see the combined population of England and Wales, the population pyramid and a description of its shape and information about the times for the given year.</a:t>
            </a:r>
            <a:endParaRPr lang="en-GB" dirty="0">
              <a:effectLst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C6F768B-A388-7F4C-9D52-A60B9E3220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43862" y="6105207"/>
            <a:ext cx="4148138" cy="834549"/>
          </a:xfrm>
        </p:spPr>
        <p:txBody>
          <a:bodyPr/>
          <a:lstStyle/>
          <a:p>
            <a:r>
              <a:rPr lang="en-US" sz="2800" kern="1200" dirty="0">
                <a:solidFill>
                  <a:srgbClr val="008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Census 1911-2011: 1991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DD641C-80AD-874D-AE8A-0353618FF504}"/>
              </a:ext>
            </a:extLst>
          </p:cNvPr>
          <p:cNvSpPr txBox="1"/>
          <p:nvPr/>
        </p:nvSpPr>
        <p:spPr>
          <a:xfrm>
            <a:off x="8793271" y="79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1921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623EDD-AE8F-BE4D-933E-ED9763872F41}"/>
              </a:ext>
            </a:extLst>
          </p:cNvPr>
          <p:cNvSpPr txBox="1"/>
          <p:nvPr/>
        </p:nvSpPr>
        <p:spPr>
          <a:xfrm>
            <a:off x="8793271" y="43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1911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DB0369-6CC6-FE4E-BB63-61118D0AE7DD}"/>
              </a:ext>
            </a:extLst>
          </p:cNvPr>
          <p:cNvSpPr txBox="1"/>
          <p:nvPr/>
        </p:nvSpPr>
        <p:spPr>
          <a:xfrm>
            <a:off x="8793271" y="115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1931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24D8A7-53C2-EC49-BCB4-7ECEB7C8486D}"/>
              </a:ext>
            </a:extLst>
          </p:cNvPr>
          <p:cNvSpPr txBox="1"/>
          <p:nvPr/>
        </p:nvSpPr>
        <p:spPr>
          <a:xfrm>
            <a:off x="8793271" y="187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1961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BF5463-EEAE-F84D-BD56-144A4A94BC17}"/>
              </a:ext>
            </a:extLst>
          </p:cNvPr>
          <p:cNvSpPr txBox="1"/>
          <p:nvPr/>
        </p:nvSpPr>
        <p:spPr>
          <a:xfrm>
            <a:off x="8793271" y="151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1951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A08967-3C05-B84F-83F7-8D5A8B9EECA9}"/>
              </a:ext>
            </a:extLst>
          </p:cNvPr>
          <p:cNvSpPr txBox="1"/>
          <p:nvPr/>
        </p:nvSpPr>
        <p:spPr>
          <a:xfrm>
            <a:off x="8793271" y="259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1981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724A01-5C39-714A-BBDF-20EB71BBFB08}"/>
              </a:ext>
            </a:extLst>
          </p:cNvPr>
          <p:cNvSpPr txBox="1"/>
          <p:nvPr/>
        </p:nvSpPr>
        <p:spPr>
          <a:xfrm>
            <a:off x="8793271" y="223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1971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954472-F61A-7442-B801-F22211792EAF}"/>
              </a:ext>
            </a:extLst>
          </p:cNvPr>
          <p:cNvSpPr txBox="1"/>
          <p:nvPr/>
        </p:nvSpPr>
        <p:spPr>
          <a:xfrm>
            <a:off x="8793271" y="295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1991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4049D2-C010-A24A-A86C-CE6B67F39B52}"/>
              </a:ext>
            </a:extLst>
          </p:cNvPr>
          <p:cNvSpPr txBox="1"/>
          <p:nvPr/>
        </p:nvSpPr>
        <p:spPr>
          <a:xfrm>
            <a:off x="8793271" y="367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2011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EE4D8E-E9B2-DD40-80A6-542A8D316E33}"/>
              </a:ext>
            </a:extLst>
          </p:cNvPr>
          <p:cNvSpPr txBox="1"/>
          <p:nvPr/>
        </p:nvSpPr>
        <p:spPr>
          <a:xfrm>
            <a:off x="8793271" y="331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2001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D3999F-596D-3141-90EA-7A8B0248D922}"/>
              </a:ext>
            </a:extLst>
          </p:cNvPr>
          <p:cNvSpPr txBox="1"/>
          <p:nvPr/>
        </p:nvSpPr>
        <p:spPr>
          <a:xfrm>
            <a:off x="9245499" y="4897322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2021 census</a:t>
            </a:r>
            <a:endParaRPr lang="en-GB" dirty="0">
              <a:solidFill>
                <a:srgbClr val="F897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16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3B59A9-41D3-C648-AC48-3BF52424E6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5896" y="295275"/>
            <a:ext cx="7554032" cy="5981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55A059-9B28-1842-8723-6381D51FF28B}"/>
              </a:ext>
            </a:extLst>
          </p:cNvPr>
          <p:cNvSpPr/>
          <p:nvPr/>
        </p:nvSpPr>
        <p:spPr>
          <a:xfrm>
            <a:off x="3048000" y="5025207"/>
            <a:ext cx="574527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Click a link on the right to see the combined population of England and Wales, the population pyramid and a description of its shape and information about the times for the given year.</a:t>
            </a:r>
            <a:endParaRPr lang="en-GB" dirty="0">
              <a:effectLst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C6F768B-A388-7F4C-9D52-A60B9E3220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43862" y="6105207"/>
            <a:ext cx="4148138" cy="834549"/>
          </a:xfrm>
        </p:spPr>
        <p:txBody>
          <a:bodyPr/>
          <a:lstStyle/>
          <a:p>
            <a:r>
              <a:rPr lang="en-US" sz="2800" kern="1200" dirty="0">
                <a:solidFill>
                  <a:srgbClr val="008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Census 1911-2011: 2001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9B7FB0-3136-0845-B48C-8E8EB37061C1}"/>
              </a:ext>
            </a:extLst>
          </p:cNvPr>
          <p:cNvSpPr txBox="1"/>
          <p:nvPr/>
        </p:nvSpPr>
        <p:spPr>
          <a:xfrm>
            <a:off x="8793271" y="79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1921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C49BDD-77C4-FE41-B94B-A8218F75F1F8}"/>
              </a:ext>
            </a:extLst>
          </p:cNvPr>
          <p:cNvSpPr txBox="1"/>
          <p:nvPr/>
        </p:nvSpPr>
        <p:spPr>
          <a:xfrm>
            <a:off x="8793271" y="43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1911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C0187A-4DE4-2B45-8F44-99532A07CF34}"/>
              </a:ext>
            </a:extLst>
          </p:cNvPr>
          <p:cNvSpPr txBox="1"/>
          <p:nvPr/>
        </p:nvSpPr>
        <p:spPr>
          <a:xfrm>
            <a:off x="8793271" y="115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1931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B07256-8BC5-BF4A-A953-9BB5C653CF35}"/>
              </a:ext>
            </a:extLst>
          </p:cNvPr>
          <p:cNvSpPr txBox="1"/>
          <p:nvPr/>
        </p:nvSpPr>
        <p:spPr>
          <a:xfrm>
            <a:off x="8793271" y="187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1961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0C35C2-3CAF-FB48-8E35-6D4162E92B2E}"/>
              </a:ext>
            </a:extLst>
          </p:cNvPr>
          <p:cNvSpPr txBox="1"/>
          <p:nvPr/>
        </p:nvSpPr>
        <p:spPr>
          <a:xfrm>
            <a:off x="8793271" y="151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1951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C4474C-390F-CD42-B819-B63138EBC754}"/>
              </a:ext>
            </a:extLst>
          </p:cNvPr>
          <p:cNvSpPr txBox="1"/>
          <p:nvPr/>
        </p:nvSpPr>
        <p:spPr>
          <a:xfrm>
            <a:off x="8793271" y="259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1981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FEB9D3-E313-9A46-B88A-DA4A34CC2DFB}"/>
              </a:ext>
            </a:extLst>
          </p:cNvPr>
          <p:cNvSpPr txBox="1"/>
          <p:nvPr/>
        </p:nvSpPr>
        <p:spPr>
          <a:xfrm>
            <a:off x="8793271" y="223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1971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D63777-617C-474E-B356-8FB0A51C747B}"/>
              </a:ext>
            </a:extLst>
          </p:cNvPr>
          <p:cNvSpPr txBox="1"/>
          <p:nvPr/>
        </p:nvSpPr>
        <p:spPr>
          <a:xfrm>
            <a:off x="8793271" y="295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1991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1A17AC-CA39-7B44-966A-01AF21BE7BDD}"/>
              </a:ext>
            </a:extLst>
          </p:cNvPr>
          <p:cNvSpPr txBox="1"/>
          <p:nvPr/>
        </p:nvSpPr>
        <p:spPr>
          <a:xfrm>
            <a:off x="8793271" y="367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2011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2B6748-440E-444C-8F63-10CE217486E4}"/>
              </a:ext>
            </a:extLst>
          </p:cNvPr>
          <p:cNvSpPr txBox="1"/>
          <p:nvPr/>
        </p:nvSpPr>
        <p:spPr>
          <a:xfrm>
            <a:off x="8793271" y="331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2001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021875-6DBC-A046-9A7A-688717DA722E}"/>
              </a:ext>
            </a:extLst>
          </p:cNvPr>
          <p:cNvSpPr txBox="1"/>
          <p:nvPr/>
        </p:nvSpPr>
        <p:spPr>
          <a:xfrm>
            <a:off x="9245499" y="4897322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2021 census</a:t>
            </a:r>
            <a:endParaRPr lang="en-GB" dirty="0">
              <a:solidFill>
                <a:srgbClr val="F897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737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3B59A9-41D3-C648-AC48-3BF52424E6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5896" y="295275"/>
            <a:ext cx="7554032" cy="5981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F4E520-24FA-564F-B361-58EFCCA9C342}"/>
              </a:ext>
            </a:extLst>
          </p:cNvPr>
          <p:cNvSpPr txBox="1"/>
          <p:nvPr/>
        </p:nvSpPr>
        <p:spPr>
          <a:xfrm>
            <a:off x="8793271" y="79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1921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04983E-CE9D-7D4F-8642-984AA09CA44E}"/>
              </a:ext>
            </a:extLst>
          </p:cNvPr>
          <p:cNvSpPr txBox="1"/>
          <p:nvPr/>
        </p:nvSpPr>
        <p:spPr>
          <a:xfrm>
            <a:off x="8793271" y="43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1911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056E21-208D-534E-96C7-96E1C59E6FBC}"/>
              </a:ext>
            </a:extLst>
          </p:cNvPr>
          <p:cNvSpPr txBox="1"/>
          <p:nvPr/>
        </p:nvSpPr>
        <p:spPr>
          <a:xfrm>
            <a:off x="8793271" y="115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1931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74F8FF-398A-954F-8329-E0705AB97C76}"/>
              </a:ext>
            </a:extLst>
          </p:cNvPr>
          <p:cNvSpPr txBox="1"/>
          <p:nvPr/>
        </p:nvSpPr>
        <p:spPr>
          <a:xfrm>
            <a:off x="8793271" y="187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1961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614244-9AE8-2A40-A045-A40E7665483F}"/>
              </a:ext>
            </a:extLst>
          </p:cNvPr>
          <p:cNvSpPr txBox="1"/>
          <p:nvPr/>
        </p:nvSpPr>
        <p:spPr>
          <a:xfrm>
            <a:off x="8793271" y="151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1951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6F6357-DA10-1D4F-BAA5-6522EF13F4CB}"/>
              </a:ext>
            </a:extLst>
          </p:cNvPr>
          <p:cNvSpPr txBox="1"/>
          <p:nvPr/>
        </p:nvSpPr>
        <p:spPr>
          <a:xfrm>
            <a:off x="8793271" y="259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1981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62BA44-DC4F-2645-8F02-B1588AFC639C}"/>
              </a:ext>
            </a:extLst>
          </p:cNvPr>
          <p:cNvSpPr txBox="1"/>
          <p:nvPr/>
        </p:nvSpPr>
        <p:spPr>
          <a:xfrm>
            <a:off x="8793271" y="223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1971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2AB799-5DC9-B34F-82F7-8AD655A225B1}"/>
              </a:ext>
            </a:extLst>
          </p:cNvPr>
          <p:cNvSpPr txBox="1"/>
          <p:nvPr/>
        </p:nvSpPr>
        <p:spPr>
          <a:xfrm>
            <a:off x="8793271" y="295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1991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78CBC2-BA9D-E740-87AC-4F5224B90CF1}"/>
              </a:ext>
            </a:extLst>
          </p:cNvPr>
          <p:cNvSpPr txBox="1"/>
          <p:nvPr/>
        </p:nvSpPr>
        <p:spPr>
          <a:xfrm>
            <a:off x="8793271" y="367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2011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24E703-D199-9341-94D6-6CF1AB301957}"/>
              </a:ext>
            </a:extLst>
          </p:cNvPr>
          <p:cNvSpPr txBox="1"/>
          <p:nvPr/>
        </p:nvSpPr>
        <p:spPr>
          <a:xfrm>
            <a:off x="8793271" y="331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2001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55A059-9B28-1842-8723-6381D51FF28B}"/>
              </a:ext>
            </a:extLst>
          </p:cNvPr>
          <p:cNvSpPr/>
          <p:nvPr/>
        </p:nvSpPr>
        <p:spPr>
          <a:xfrm>
            <a:off x="3048000" y="5025207"/>
            <a:ext cx="574527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Click a link on the right to see the combined population of England and Wales, the population pyramid and a description of its shape and information about the times for the given year.</a:t>
            </a:r>
            <a:endParaRPr lang="en-GB" dirty="0">
              <a:effectLst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C6F768B-A388-7F4C-9D52-A60B9E3220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43862" y="6105207"/>
            <a:ext cx="4148138" cy="834549"/>
          </a:xfrm>
        </p:spPr>
        <p:txBody>
          <a:bodyPr/>
          <a:lstStyle/>
          <a:p>
            <a:r>
              <a:rPr lang="en-US" sz="2800" kern="1200" dirty="0">
                <a:solidFill>
                  <a:srgbClr val="008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Census 1911-2011: 2011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78A635-3594-754C-A967-9ABA4ACF070D}"/>
              </a:ext>
            </a:extLst>
          </p:cNvPr>
          <p:cNvSpPr txBox="1"/>
          <p:nvPr/>
        </p:nvSpPr>
        <p:spPr>
          <a:xfrm>
            <a:off x="9245499" y="4897322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2021 census</a:t>
            </a:r>
            <a:endParaRPr lang="en-GB" dirty="0">
              <a:solidFill>
                <a:srgbClr val="F897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650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C6F768B-A388-7F4C-9D52-A60B9E3220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43862" y="6105207"/>
            <a:ext cx="4148138" cy="83454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8000"/>
                </a:solidFill>
                <a:latin typeface="Calibri" panose="020F0502020204030204" pitchFamily="34" charset="0"/>
              </a:rPr>
              <a:t>Census Day 2021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2DAC1-4938-B147-81A3-CB47936F916D}"/>
              </a:ext>
            </a:extLst>
          </p:cNvPr>
          <p:cNvSpPr/>
          <p:nvPr/>
        </p:nvSpPr>
        <p:spPr>
          <a:xfrm>
            <a:off x="1637969" y="6369030"/>
            <a:ext cx="4206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https://census.gov.uk</a:t>
            </a:r>
            <a:endParaRPr lang="en-GB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7B9AAA4-B6B7-0444-AA4B-AEC89DF7E8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5093" y="239125"/>
            <a:ext cx="6713346" cy="57610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054E19-996F-A144-B073-A6984555E878}"/>
              </a:ext>
            </a:extLst>
          </p:cNvPr>
          <p:cNvSpPr txBox="1"/>
          <p:nvPr/>
        </p:nvSpPr>
        <p:spPr>
          <a:xfrm>
            <a:off x="8793271" y="79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1921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0A801D-6B0A-8D4D-B167-4D75AD37D649}"/>
              </a:ext>
            </a:extLst>
          </p:cNvPr>
          <p:cNvSpPr txBox="1"/>
          <p:nvPr/>
        </p:nvSpPr>
        <p:spPr>
          <a:xfrm>
            <a:off x="8793271" y="43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1911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1C2874-76D4-E34F-8446-A6EA6ACEA691}"/>
              </a:ext>
            </a:extLst>
          </p:cNvPr>
          <p:cNvSpPr txBox="1"/>
          <p:nvPr/>
        </p:nvSpPr>
        <p:spPr>
          <a:xfrm>
            <a:off x="8793271" y="115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1931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5A0BC1-E61A-3549-A0E0-3A07BE409DE6}"/>
              </a:ext>
            </a:extLst>
          </p:cNvPr>
          <p:cNvSpPr txBox="1"/>
          <p:nvPr/>
        </p:nvSpPr>
        <p:spPr>
          <a:xfrm>
            <a:off x="8793271" y="187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1961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97BFC4-31B3-1143-BD18-4297070BE07B}"/>
              </a:ext>
            </a:extLst>
          </p:cNvPr>
          <p:cNvSpPr txBox="1"/>
          <p:nvPr/>
        </p:nvSpPr>
        <p:spPr>
          <a:xfrm>
            <a:off x="8793271" y="151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1951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F9F31B-F97F-AA4E-A873-F7219CCFB254}"/>
              </a:ext>
            </a:extLst>
          </p:cNvPr>
          <p:cNvSpPr txBox="1"/>
          <p:nvPr/>
        </p:nvSpPr>
        <p:spPr>
          <a:xfrm>
            <a:off x="8793271" y="259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1981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2A04F9-A8A9-374B-9CC2-F9CA91D00F96}"/>
              </a:ext>
            </a:extLst>
          </p:cNvPr>
          <p:cNvSpPr txBox="1"/>
          <p:nvPr/>
        </p:nvSpPr>
        <p:spPr>
          <a:xfrm>
            <a:off x="8793271" y="223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1971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A93640-8D8B-244A-ABCC-DB858ABF75F1}"/>
              </a:ext>
            </a:extLst>
          </p:cNvPr>
          <p:cNvSpPr txBox="1"/>
          <p:nvPr/>
        </p:nvSpPr>
        <p:spPr>
          <a:xfrm>
            <a:off x="8793271" y="295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1991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7161A7-82E8-BA43-9C7E-06443A96F0D2}"/>
              </a:ext>
            </a:extLst>
          </p:cNvPr>
          <p:cNvSpPr txBox="1"/>
          <p:nvPr/>
        </p:nvSpPr>
        <p:spPr>
          <a:xfrm>
            <a:off x="8793271" y="367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2011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331924-1529-C643-A968-DD4C429F2DFB}"/>
              </a:ext>
            </a:extLst>
          </p:cNvPr>
          <p:cNvSpPr txBox="1"/>
          <p:nvPr/>
        </p:nvSpPr>
        <p:spPr>
          <a:xfrm>
            <a:off x="8793271" y="331121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2001 census</a:t>
            </a:r>
            <a:endParaRPr lang="en-GB" dirty="0">
              <a:solidFill>
                <a:srgbClr val="F89746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956927-40BF-4044-B49F-330420D0EAAA}"/>
              </a:ext>
            </a:extLst>
          </p:cNvPr>
          <p:cNvSpPr txBox="1"/>
          <p:nvPr/>
        </p:nvSpPr>
        <p:spPr>
          <a:xfrm>
            <a:off x="9245499" y="4897322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2021 census</a:t>
            </a:r>
            <a:endParaRPr lang="en-GB" dirty="0">
              <a:solidFill>
                <a:srgbClr val="F897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678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D50BB15-7CE7-164B-8542-56508F96939D}"/>
              </a:ext>
            </a:extLst>
          </p:cNvPr>
          <p:cNvSpPr txBox="1">
            <a:spLocks/>
          </p:cNvSpPr>
          <p:nvPr/>
        </p:nvSpPr>
        <p:spPr>
          <a:xfrm>
            <a:off x="6350000" y="6123431"/>
            <a:ext cx="5488214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800" dirty="0">
                <a:solidFill>
                  <a:srgbClr val="008000"/>
                </a:solidFill>
              </a:rPr>
              <a:t>Population Pyramids 1911 - 2011</a:t>
            </a:r>
            <a:endParaRPr lang="en-GB" sz="2800" dirty="0">
              <a:solidFill>
                <a:srgbClr val="008000"/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02ACB-5BB3-504D-A7EC-934F8CE84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41" y="458344"/>
            <a:ext cx="1930400" cy="215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61EBF-4C46-C241-9E00-73725503A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375" y="458344"/>
            <a:ext cx="1930400" cy="215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F447B6-26A4-7E40-B51E-6FEA48B33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597" y="2917824"/>
            <a:ext cx="1930400" cy="215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07D72F-AB2D-5D44-8AF2-06EE5FAFA1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5000" y="458344"/>
            <a:ext cx="1930400" cy="215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13191F-60B5-6340-A753-9B39D37B9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161" y="2954337"/>
            <a:ext cx="1930400" cy="215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57F9AF-6305-3F4A-963C-2A35FADF6C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0589" y="458344"/>
            <a:ext cx="1930400" cy="215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7EE8A2-8DDC-0041-B348-032CD08ADB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3008" y="2917824"/>
            <a:ext cx="1930400" cy="215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EEEAED-9A82-1E49-8E94-CCFD86DBE7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0589" y="2954337"/>
            <a:ext cx="1930400" cy="215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E4E185-C80C-4F4D-9A63-CCF15D50B4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4266" y="458344"/>
            <a:ext cx="1930400" cy="215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DEF984-4431-6344-90E3-C2B6F1673E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85000" y="2954337"/>
            <a:ext cx="1930400" cy="2159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C61F9F-8A00-F44A-888D-A46B00F51FFD}"/>
              </a:ext>
            </a:extLst>
          </p:cNvPr>
          <p:cNvSpPr/>
          <p:nvPr/>
        </p:nvSpPr>
        <p:spPr>
          <a:xfrm>
            <a:off x="889000" y="5113337"/>
            <a:ext cx="1008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  1971                            1981                            1991                          2001                            2011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70CA769-9516-6E49-A820-0AC6DDFCD0F4}"/>
              </a:ext>
            </a:extLst>
          </p:cNvPr>
          <p:cNvSpPr/>
          <p:nvPr/>
        </p:nvSpPr>
        <p:spPr>
          <a:xfrm>
            <a:off x="889000" y="114078"/>
            <a:ext cx="1008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 1911                            1921                            1931                          1951                            1961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848793-3460-5445-B1F3-E9D201E48A97}"/>
              </a:ext>
            </a:extLst>
          </p:cNvPr>
          <p:cNvSpPr/>
          <p:nvPr/>
        </p:nvSpPr>
        <p:spPr>
          <a:xfrm>
            <a:off x="254000" y="593876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Here is the correct order.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BDD41C-AE5B-8849-A7AA-907BE638EAFF}"/>
              </a:ext>
            </a:extLst>
          </p:cNvPr>
          <p:cNvSpPr txBox="1"/>
          <p:nvPr/>
        </p:nvSpPr>
        <p:spPr>
          <a:xfrm>
            <a:off x="8701087" y="5569433"/>
            <a:ext cx="2271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back</a:t>
            </a:r>
            <a:endParaRPr lang="en-GB" dirty="0">
              <a:solidFill>
                <a:srgbClr val="F897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642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C844606-0D49-A441-8D88-4138E80BA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3" y="230561"/>
            <a:ext cx="4851400" cy="9779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595203-AB35-BA4B-A38E-7E3B4A5BA4BC}"/>
              </a:ext>
            </a:extLst>
          </p:cNvPr>
          <p:cNvSpPr/>
          <p:nvPr/>
        </p:nvSpPr>
        <p:spPr>
          <a:xfrm>
            <a:off x="7173891" y="230561"/>
            <a:ext cx="4444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8000"/>
                </a:solidFill>
              </a:rPr>
              <a:t>From the Guardian 29 October 2014.</a:t>
            </a:r>
          </a:p>
          <a:p>
            <a:endParaRPr lang="en-GB" dirty="0">
              <a:solidFill>
                <a:srgbClr val="008000"/>
              </a:solidFill>
            </a:endParaRPr>
          </a:p>
          <a:p>
            <a:r>
              <a:rPr lang="en-GB" dirty="0">
                <a:solidFill>
                  <a:srgbClr val="008000"/>
                </a:solidFill>
              </a:rPr>
              <a:t>Previous general election refers to 2010</a:t>
            </a:r>
            <a:r>
              <a:rPr lang="en-GB" dirty="0"/>
              <a:t>.</a:t>
            </a:r>
            <a:endParaRPr lang="en-GB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C0E694-29C7-5242-8D6A-D91407CA4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86" y="1208461"/>
            <a:ext cx="5994400" cy="5308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2A87E1-3B20-9F4D-8861-251176507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86" y="1208461"/>
            <a:ext cx="5994400" cy="5308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C64A10-C3F8-D944-A241-AE3161CF90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786" y="1208461"/>
            <a:ext cx="5994400" cy="5308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4127BD-215D-9240-8A55-CEC7449451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86" y="1208461"/>
            <a:ext cx="5994400" cy="5308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01134B-4965-F74C-A12F-D62D814428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786" y="1208461"/>
            <a:ext cx="5994400" cy="5308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6F6AB8-C315-D048-8566-A4203B77AF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786" y="1208461"/>
            <a:ext cx="5994400" cy="5308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9527BA-0D46-C44D-9461-958560E4EF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786" y="1208461"/>
            <a:ext cx="5994400" cy="5308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972BCB-2EFB-3849-A6CA-E1CDA12B2A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786" y="1208461"/>
            <a:ext cx="5994400" cy="5308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630E91-01D0-D04D-9864-CF5B8BCDB7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786" y="1208461"/>
            <a:ext cx="5994400" cy="5308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0D54B1-2386-FC40-8262-9391897376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3786" y="1208461"/>
            <a:ext cx="5994400" cy="53086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44E6323-3F2B-7348-933A-AC6304A1FCFF}"/>
              </a:ext>
            </a:extLst>
          </p:cNvPr>
          <p:cNvSpPr/>
          <p:nvPr/>
        </p:nvSpPr>
        <p:spPr>
          <a:xfrm>
            <a:off x="7173891" y="1465966"/>
            <a:ext cx="42401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8000"/>
                </a:solidFill>
              </a:rPr>
              <a:t>Answers follow each pair of questions.</a:t>
            </a:r>
          </a:p>
          <a:p>
            <a:endParaRPr lang="en-GB" dirty="0">
              <a:solidFill>
                <a:srgbClr val="008000"/>
              </a:solidFill>
            </a:endParaRPr>
          </a:p>
          <a:p>
            <a:r>
              <a:rPr lang="en-GB" dirty="0">
                <a:solidFill>
                  <a:srgbClr val="008000"/>
                </a:solidFill>
              </a:rPr>
              <a:t>Keep your own score.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50BB15-7CE7-164B-8542-56508F96939D}"/>
              </a:ext>
            </a:extLst>
          </p:cNvPr>
          <p:cNvSpPr txBox="1">
            <a:spLocks/>
          </p:cNvSpPr>
          <p:nvPr/>
        </p:nvSpPr>
        <p:spPr>
          <a:xfrm>
            <a:off x="6348186" y="6325849"/>
            <a:ext cx="5490027" cy="5321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600" dirty="0">
                <a:solidFill>
                  <a:srgbClr val="008000"/>
                </a:solidFill>
              </a:rPr>
              <a:t>How well do you know the UK (2014)?</a:t>
            </a:r>
            <a:endParaRPr lang="en-GB" sz="2600" dirty="0">
              <a:solidFill>
                <a:srgbClr val="008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6977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D50BB15-7CE7-164B-8542-56508F96939D}"/>
              </a:ext>
            </a:extLst>
          </p:cNvPr>
          <p:cNvSpPr txBox="1">
            <a:spLocks/>
          </p:cNvSpPr>
          <p:nvPr/>
        </p:nvSpPr>
        <p:spPr>
          <a:xfrm>
            <a:off x="8204548" y="6123431"/>
            <a:ext cx="3633666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800" dirty="0">
                <a:solidFill>
                  <a:srgbClr val="008000"/>
                </a:solidFill>
              </a:rPr>
              <a:t>Census Day 2001</a:t>
            </a:r>
            <a:endParaRPr lang="en-GB" sz="2800" dirty="0">
              <a:solidFill>
                <a:srgbClr val="008000"/>
              </a:solid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D98496-93E2-4844-A3AE-7ED5CDD524C6}"/>
              </a:ext>
            </a:extLst>
          </p:cNvPr>
          <p:cNvSpPr/>
          <p:nvPr/>
        </p:nvSpPr>
        <p:spPr>
          <a:xfrm>
            <a:off x="479611" y="41816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Tahoma" panose="020B0604030504040204" pitchFamily="34" charset="0"/>
              </a:rPr>
              <a:t>The populations of the individual countries were (in size order of population):</a:t>
            </a:r>
            <a:endParaRPr lang="en-GB" dirty="0"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A9345B-518E-A14C-8826-999B9CE85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26" y="278653"/>
            <a:ext cx="7336492" cy="3576996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4F82553-4143-6543-9BEE-515427DB66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01844"/>
              </p:ext>
            </p:extLst>
          </p:nvPr>
        </p:nvGraphicFramePr>
        <p:xfrm>
          <a:off x="7893423" y="878431"/>
          <a:ext cx="3769659" cy="1188720"/>
        </p:xfrm>
        <a:graphic>
          <a:graphicData uri="http://schemas.openxmlformats.org/drawingml/2006/table">
            <a:tbl>
              <a:tblPr/>
              <a:tblGrid>
                <a:gridCol w="3769659">
                  <a:extLst>
                    <a:ext uri="{9D8B030D-6E8A-4147-A177-3AD203B41FA5}">
                      <a16:colId xmlns:a16="http://schemas.microsoft.com/office/drawing/2014/main" val="17561088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009600"/>
                          </a:solidFill>
                          <a:effectLst/>
                          <a:latin typeface="Tahoma" panose="020B0604030504040204" pitchFamily="34" charset="0"/>
                        </a:rPr>
                        <a:t>The population of the United Kingdom on Census Day 2001 (Sunday April 29) was 58,789,194.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462156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6813903-DBD1-7E40-A924-A8765B7030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704216"/>
              </p:ext>
            </p:extLst>
          </p:nvPr>
        </p:nvGraphicFramePr>
        <p:xfrm>
          <a:off x="636493" y="6208337"/>
          <a:ext cx="2039472" cy="365760"/>
        </p:xfrm>
        <a:graphic>
          <a:graphicData uri="http://schemas.openxmlformats.org/drawingml/2006/table">
            <a:tbl>
              <a:tblPr/>
              <a:tblGrid>
                <a:gridCol w="2039472">
                  <a:extLst>
                    <a:ext uri="{9D8B030D-6E8A-4147-A177-3AD203B41FA5}">
                      <a16:colId xmlns:a16="http://schemas.microsoft.com/office/drawing/2014/main" val="27041270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009600"/>
                          </a:solidFill>
                          <a:effectLst/>
                          <a:latin typeface="Tahoma" panose="020B0604030504040204" pitchFamily="34" charset="0"/>
                        </a:rPr>
                        <a:t>Northern Ireland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067433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10F1D2F-CD3A-2B41-A6BA-489E0D4A70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165195"/>
              </p:ext>
            </p:extLst>
          </p:nvPr>
        </p:nvGraphicFramePr>
        <p:xfrm>
          <a:off x="2728651" y="5790958"/>
          <a:ext cx="2517603" cy="365760"/>
        </p:xfrm>
        <a:graphic>
          <a:graphicData uri="http://schemas.openxmlformats.org/drawingml/2006/table">
            <a:tbl>
              <a:tblPr/>
              <a:tblGrid>
                <a:gridCol w="2517603">
                  <a:extLst>
                    <a:ext uri="{9D8B030D-6E8A-4147-A177-3AD203B41FA5}">
                      <a16:colId xmlns:a16="http://schemas.microsoft.com/office/drawing/2014/main" val="27041270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2,903,085 = 4.9%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067433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D5F8F750-2B0C-F74D-B41B-3BD7A87456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056865"/>
              </p:ext>
            </p:extLst>
          </p:nvPr>
        </p:nvGraphicFramePr>
        <p:xfrm>
          <a:off x="2631201" y="4957373"/>
          <a:ext cx="2615053" cy="365760"/>
        </p:xfrm>
        <a:graphic>
          <a:graphicData uri="http://schemas.openxmlformats.org/drawingml/2006/table">
            <a:tbl>
              <a:tblPr/>
              <a:tblGrid>
                <a:gridCol w="2615053">
                  <a:extLst>
                    <a:ext uri="{9D8B030D-6E8A-4147-A177-3AD203B41FA5}">
                      <a16:colId xmlns:a16="http://schemas.microsoft.com/office/drawing/2014/main" val="27041270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49,138,831 = 83.6%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06743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334E13B9-D3CA-F84F-A91C-CBAE48442BC5}"/>
              </a:ext>
            </a:extLst>
          </p:cNvPr>
          <p:cNvSpPr txBox="1"/>
          <p:nvPr/>
        </p:nvSpPr>
        <p:spPr>
          <a:xfrm>
            <a:off x="636493" y="4909161"/>
            <a:ext cx="203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England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BF49C49-B0F3-9A46-9A3C-A9D9CC26E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079747"/>
              </p:ext>
            </p:extLst>
          </p:nvPr>
        </p:nvGraphicFramePr>
        <p:xfrm>
          <a:off x="636493" y="5361314"/>
          <a:ext cx="2792507" cy="365760"/>
        </p:xfrm>
        <a:graphic>
          <a:graphicData uri="http://schemas.openxmlformats.org/drawingml/2006/table">
            <a:tbl>
              <a:tblPr/>
              <a:tblGrid>
                <a:gridCol w="2792507">
                  <a:extLst>
                    <a:ext uri="{9D8B030D-6E8A-4147-A177-3AD203B41FA5}">
                      <a16:colId xmlns:a16="http://schemas.microsoft.com/office/drawing/2014/main" val="27041270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</a:rPr>
                        <a:t>Scotland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067433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6031CA66-4DC8-B742-8B7B-F0FF8E1228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661696"/>
              </p:ext>
            </p:extLst>
          </p:nvPr>
        </p:nvGraphicFramePr>
        <p:xfrm>
          <a:off x="2763370" y="5348835"/>
          <a:ext cx="2792507" cy="365760"/>
        </p:xfrm>
        <a:graphic>
          <a:graphicData uri="http://schemas.openxmlformats.org/drawingml/2006/table">
            <a:tbl>
              <a:tblPr/>
              <a:tblGrid>
                <a:gridCol w="2792507">
                  <a:extLst>
                    <a:ext uri="{9D8B030D-6E8A-4147-A177-3AD203B41FA5}">
                      <a16:colId xmlns:a16="http://schemas.microsoft.com/office/drawing/2014/main" val="27041270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0000FF"/>
                          </a:solidFill>
                          <a:effectLst/>
                          <a:latin typeface="Tahoma" panose="020B0604030504040204" pitchFamily="34" charset="0"/>
                        </a:rPr>
                        <a:t>5,062,011 = 8.6%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067433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E00E438E-79E1-A440-AB34-79562D1C5A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267947"/>
              </p:ext>
            </p:extLst>
          </p:nvPr>
        </p:nvGraphicFramePr>
        <p:xfrm>
          <a:off x="636493" y="5757671"/>
          <a:ext cx="2517603" cy="365760"/>
        </p:xfrm>
        <a:graphic>
          <a:graphicData uri="http://schemas.openxmlformats.org/drawingml/2006/table">
            <a:tbl>
              <a:tblPr/>
              <a:tblGrid>
                <a:gridCol w="2517603">
                  <a:extLst>
                    <a:ext uri="{9D8B030D-6E8A-4147-A177-3AD203B41FA5}">
                      <a16:colId xmlns:a16="http://schemas.microsoft.com/office/drawing/2014/main" val="27041270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Wales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067433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113A2AD7-0AF9-5B4F-9671-B8844F5157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457495"/>
              </p:ext>
            </p:extLst>
          </p:nvPr>
        </p:nvGraphicFramePr>
        <p:xfrm>
          <a:off x="2746010" y="6194890"/>
          <a:ext cx="2482884" cy="365760"/>
        </p:xfrm>
        <a:graphic>
          <a:graphicData uri="http://schemas.openxmlformats.org/drawingml/2006/table">
            <a:tbl>
              <a:tblPr/>
              <a:tblGrid>
                <a:gridCol w="2482884">
                  <a:extLst>
                    <a:ext uri="{9D8B030D-6E8A-4147-A177-3AD203B41FA5}">
                      <a16:colId xmlns:a16="http://schemas.microsoft.com/office/drawing/2014/main" val="27041270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009600"/>
                          </a:solidFill>
                          <a:effectLst/>
                          <a:latin typeface="Tahoma" panose="020B0604030504040204" pitchFamily="34" charset="0"/>
                        </a:rPr>
                        <a:t>1,685,267 = 2.9% 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067433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8D580689-0F86-B34B-8E61-19476692E777}"/>
              </a:ext>
            </a:extLst>
          </p:cNvPr>
          <p:cNvSpPr/>
          <p:nvPr/>
        </p:nvSpPr>
        <p:spPr>
          <a:xfrm>
            <a:off x="7814381" y="3059668"/>
            <a:ext cx="31076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9600"/>
                </a:solidFill>
                <a:latin typeface="Tahoma" panose="020B0604030504040204" pitchFamily="34" charset="0"/>
              </a:rPr>
              <a:t>Predict the order of the countries in the UK by population, highest first</a:t>
            </a:r>
            <a:endParaRPr lang="en-GB" dirty="0">
              <a:effectLst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933545-0861-DA44-9F10-0A5363248615}"/>
              </a:ext>
            </a:extLst>
          </p:cNvPr>
          <p:cNvSpPr/>
          <p:nvPr/>
        </p:nvSpPr>
        <p:spPr>
          <a:xfrm>
            <a:off x="7814380" y="4144519"/>
            <a:ext cx="3107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9600"/>
                </a:solidFill>
                <a:latin typeface="Tahoma" panose="020B0604030504040204" pitchFamily="34" charset="0"/>
              </a:rPr>
              <a:t>Predict the population in millions before you see it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7507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D50BB15-7CE7-164B-8542-56508F96939D}"/>
              </a:ext>
            </a:extLst>
          </p:cNvPr>
          <p:cNvSpPr txBox="1">
            <a:spLocks/>
          </p:cNvSpPr>
          <p:nvPr/>
        </p:nvSpPr>
        <p:spPr>
          <a:xfrm>
            <a:off x="8204548" y="6123431"/>
            <a:ext cx="3633666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800" dirty="0">
                <a:solidFill>
                  <a:srgbClr val="008000"/>
                </a:solidFill>
              </a:rPr>
              <a:t>Census Day 2011</a:t>
            </a:r>
            <a:endParaRPr lang="en-GB" sz="2800" dirty="0">
              <a:solidFill>
                <a:srgbClr val="008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A9345B-518E-A14C-8826-999B9CE853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6626" y="318735"/>
            <a:ext cx="7336492" cy="3496832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4F82553-4143-6543-9BEE-515427DB66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688974"/>
              </p:ext>
            </p:extLst>
          </p:nvPr>
        </p:nvGraphicFramePr>
        <p:xfrm>
          <a:off x="7893423" y="878431"/>
          <a:ext cx="3769659" cy="1188720"/>
        </p:xfrm>
        <a:graphic>
          <a:graphicData uri="http://schemas.openxmlformats.org/drawingml/2006/table">
            <a:tbl>
              <a:tblPr/>
              <a:tblGrid>
                <a:gridCol w="3769659">
                  <a:extLst>
                    <a:ext uri="{9D8B030D-6E8A-4147-A177-3AD203B41FA5}">
                      <a16:colId xmlns:a16="http://schemas.microsoft.com/office/drawing/2014/main" val="17561088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 b="1" kern="1200" dirty="0">
                          <a:solidFill>
                            <a:srgbClr val="008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 population of England and Wales on Census Day 2001 (Sunday April 29) was 52,041,916.</a:t>
                      </a:r>
                      <a:endParaRPr lang="en-GB" dirty="0">
                        <a:solidFill>
                          <a:srgbClr val="008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462156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BB7F320-217C-A147-A743-B987BEE546BD}"/>
              </a:ext>
            </a:extLst>
          </p:cNvPr>
          <p:cNvSpPr/>
          <p:nvPr/>
        </p:nvSpPr>
        <p:spPr>
          <a:xfrm>
            <a:off x="479611" y="41816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Tahoma" panose="020B0604030504040204" pitchFamily="34" charset="0"/>
              </a:rPr>
              <a:t>The populations of the individual countries were (in size order of population):</a:t>
            </a:r>
            <a:endParaRPr lang="en-GB" dirty="0">
              <a:effectLst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85235A7-44A6-6C47-887C-433DBE4460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535340"/>
              </p:ext>
            </p:extLst>
          </p:nvPr>
        </p:nvGraphicFramePr>
        <p:xfrm>
          <a:off x="2728651" y="5790958"/>
          <a:ext cx="2517603" cy="365760"/>
        </p:xfrm>
        <a:graphic>
          <a:graphicData uri="http://schemas.openxmlformats.org/drawingml/2006/table">
            <a:tbl>
              <a:tblPr/>
              <a:tblGrid>
                <a:gridCol w="2517603">
                  <a:extLst>
                    <a:ext uri="{9D8B030D-6E8A-4147-A177-3AD203B41FA5}">
                      <a16:colId xmlns:a16="http://schemas.microsoft.com/office/drawing/2014/main" val="27041270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2,903,085 = 5.6%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06743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6B2B814-77CB-AC48-B2C9-9A0060ADF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870253"/>
              </p:ext>
            </p:extLst>
          </p:nvPr>
        </p:nvGraphicFramePr>
        <p:xfrm>
          <a:off x="2631201" y="4957373"/>
          <a:ext cx="2615053" cy="365760"/>
        </p:xfrm>
        <a:graphic>
          <a:graphicData uri="http://schemas.openxmlformats.org/drawingml/2006/table">
            <a:tbl>
              <a:tblPr/>
              <a:tblGrid>
                <a:gridCol w="2615053">
                  <a:extLst>
                    <a:ext uri="{9D8B030D-6E8A-4147-A177-3AD203B41FA5}">
                      <a16:colId xmlns:a16="http://schemas.microsoft.com/office/drawing/2014/main" val="27041270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49,138,831 = 94.4%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06743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E412756-B5AF-3E47-9412-AF4FBAF11AF9}"/>
              </a:ext>
            </a:extLst>
          </p:cNvPr>
          <p:cNvSpPr txBox="1"/>
          <p:nvPr/>
        </p:nvSpPr>
        <p:spPr>
          <a:xfrm>
            <a:off x="636493" y="4909161"/>
            <a:ext cx="203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England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76F56F2-AA3A-D84F-AF23-156DD8C0F5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416981"/>
              </p:ext>
            </p:extLst>
          </p:nvPr>
        </p:nvGraphicFramePr>
        <p:xfrm>
          <a:off x="636493" y="5757671"/>
          <a:ext cx="2517603" cy="365760"/>
        </p:xfrm>
        <a:graphic>
          <a:graphicData uri="http://schemas.openxmlformats.org/drawingml/2006/table">
            <a:tbl>
              <a:tblPr/>
              <a:tblGrid>
                <a:gridCol w="2517603">
                  <a:extLst>
                    <a:ext uri="{9D8B030D-6E8A-4147-A177-3AD203B41FA5}">
                      <a16:colId xmlns:a16="http://schemas.microsoft.com/office/drawing/2014/main" val="27041270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Wales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067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582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D50BB15-7CE7-164B-8542-56508F96939D}"/>
              </a:ext>
            </a:extLst>
          </p:cNvPr>
          <p:cNvSpPr txBox="1">
            <a:spLocks/>
          </p:cNvSpPr>
          <p:nvPr/>
        </p:nvSpPr>
        <p:spPr>
          <a:xfrm>
            <a:off x="8204548" y="6123431"/>
            <a:ext cx="3633666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800" dirty="0">
                <a:solidFill>
                  <a:srgbClr val="008000"/>
                </a:solidFill>
              </a:rPr>
              <a:t>Census Day 2011</a:t>
            </a:r>
            <a:endParaRPr lang="en-GB" sz="2800" dirty="0">
              <a:solidFill>
                <a:srgbClr val="008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A9345B-518E-A14C-8826-999B9CE853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6626" y="367738"/>
            <a:ext cx="7336492" cy="3398826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4F82553-4143-6543-9BEE-515427DB66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295769"/>
              </p:ext>
            </p:extLst>
          </p:nvPr>
        </p:nvGraphicFramePr>
        <p:xfrm>
          <a:off x="7893423" y="878431"/>
          <a:ext cx="3769659" cy="1188720"/>
        </p:xfrm>
        <a:graphic>
          <a:graphicData uri="http://schemas.openxmlformats.org/drawingml/2006/table">
            <a:tbl>
              <a:tblPr/>
              <a:tblGrid>
                <a:gridCol w="3769659">
                  <a:extLst>
                    <a:ext uri="{9D8B030D-6E8A-4147-A177-3AD203B41FA5}">
                      <a16:colId xmlns:a16="http://schemas.microsoft.com/office/drawing/2014/main" val="17561088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009600"/>
                          </a:solidFill>
                          <a:effectLst/>
                          <a:latin typeface="Tahoma" panose="020B0604030504040204" pitchFamily="34" charset="0"/>
                        </a:rPr>
                        <a:t>The population of England and Wales on Census Day 2011 (Sunday March 27) was 56,075,912.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462156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BB7F320-217C-A147-A743-B987BEE546BD}"/>
              </a:ext>
            </a:extLst>
          </p:cNvPr>
          <p:cNvSpPr/>
          <p:nvPr/>
        </p:nvSpPr>
        <p:spPr>
          <a:xfrm>
            <a:off x="479611" y="41816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Tahoma" panose="020B0604030504040204" pitchFamily="34" charset="0"/>
              </a:rPr>
              <a:t>The populations of the individual countries were (in size order of population):</a:t>
            </a:r>
            <a:endParaRPr lang="en-GB" dirty="0">
              <a:effectLst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85235A7-44A6-6C47-887C-433DBE4460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116508"/>
              </p:ext>
            </p:extLst>
          </p:nvPr>
        </p:nvGraphicFramePr>
        <p:xfrm>
          <a:off x="2728651" y="5790958"/>
          <a:ext cx="2517603" cy="365760"/>
        </p:xfrm>
        <a:graphic>
          <a:graphicData uri="http://schemas.openxmlformats.org/drawingml/2006/table">
            <a:tbl>
              <a:tblPr/>
              <a:tblGrid>
                <a:gridCol w="2517603">
                  <a:extLst>
                    <a:ext uri="{9D8B030D-6E8A-4147-A177-3AD203B41FA5}">
                      <a16:colId xmlns:a16="http://schemas.microsoft.com/office/drawing/2014/main" val="27041270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3,063,500 = 5.8 %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06743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6B2B814-77CB-AC48-B2C9-9A0060ADF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192091"/>
              </p:ext>
            </p:extLst>
          </p:nvPr>
        </p:nvGraphicFramePr>
        <p:xfrm>
          <a:off x="2631201" y="4957373"/>
          <a:ext cx="2615053" cy="365760"/>
        </p:xfrm>
        <a:graphic>
          <a:graphicData uri="http://schemas.openxmlformats.org/drawingml/2006/table">
            <a:tbl>
              <a:tblPr/>
              <a:tblGrid>
                <a:gridCol w="2615053">
                  <a:extLst>
                    <a:ext uri="{9D8B030D-6E8A-4147-A177-3AD203B41FA5}">
                      <a16:colId xmlns:a16="http://schemas.microsoft.com/office/drawing/2014/main" val="27041270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53,013,300 = 94.2%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06743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E412756-B5AF-3E47-9412-AF4FBAF11AF9}"/>
              </a:ext>
            </a:extLst>
          </p:cNvPr>
          <p:cNvSpPr txBox="1"/>
          <p:nvPr/>
        </p:nvSpPr>
        <p:spPr>
          <a:xfrm>
            <a:off x="636493" y="4909161"/>
            <a:ext cx="203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England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76F56F2-AA3A-D84F-AF23-156DD8C0F511}"/>
              </a:ext>
            </a:extLst>
          </p:cNvPr>
          <p:cNvGraphicFramePr>
            <a:graphicFrameLocks noGrp="1"/>
          </p:cNvGraphicFramePr>
          <p:nvPr/>
        </p:nvGraphicFramePr>
        <p:xfrm>
          <a:off x="636493" y="5757671"/>
          <a:ext cx="2517603" cy="365760"/>
        </p:xfrm>
        <a:graphic>
          <a:graphicData uri="http://schemas.openxmlformats.org/drawingml/2006/table">
            <a:tbl>
              <a:tblPr/>
              <a:tblGrid>
                <a:gridCol w="2517603">
                  <a:extLst>
                    <a:ext uri="{9D8B030D-6E8A-4147-A177-3AD203B41FA5}">
                      <a16:colId xmlns:a16="http://schemas.microsoft.com/office/drawing/2014/main" val="27041270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Wales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067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450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D50BB15-7CE7-164B-8542-56508F96939D}"/>
              </a:ext>
            </a:extLst>
          </p:cNvPr>
          <p:cNvSpPr txBox="1">
            <a:spLocks/>
          </p:cNvSpPr>
          <p:nvPr/>
        </p:nvSpPr>
        <p:spPr>
          <a:xfrm>
            <a:off x="7463118" y="6123431"/>
            <a:ext cx="4375096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800" dirty="0">
                <a:solidFill>
                  <a:srgbClr val="008000"/>
                </a:solidFill>
              </a:rPr>
              <a:t>Census Day 2011 and 2001</a:t>
            </a:r>
            <a:endParaRPr lang="en-GB" sz="2800" dirty="0">
              <a:solidFill>
                <a:srgbClr val="008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A9345B-518E-A14C-8826-999B9CE853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6626" y="367738"/>
            <a:ext cx="7336492" cy="3398826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4F82553-4143-6543-9BEE-515427DB66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420820"/>
              </p:ext>
            </p:extLst>
          </p:nvPr>
        </p:nvGraphicFramePr>
        <p:xfrm>
          <a:off x="7893423" y="878431"/>
          <a:ext cx="3769659" cy="1188720"/>
        </p:xfrm>
        <a:graphic>
          <a:graphicData uri="http://schemas.openxmlformats.org/drawingml/2006/table">
            <a:tbl>
              <a:tblPr/>
              <a:tblGrid>
                <a:gridCol w="3769659">
                  <a:extLst>
                    <a:ext uri="{9D8B030D-6E8A-4147-A177-3AD203B41FA5}">
                      <a16:colId xmlns:a16="http://schemas.microsoft.com/office/drawing/2014/main" val="17561088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009600"/>
                          </a:solidFill>
                          <a:effectLst/>
                          <a:latin typeface="Tahoma" panose="020B0604030504040204" pitchFamily="34" charset="0"/>
                        </a:rPr>
                        <a:t>The population of England and Wales on Census Day 2011 was 56,075,912 and on Census Day 2001 was 52,041,916.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462156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BB7F320-217C-A147-A743-B987BEE546BD}"/>
              </a:ext>
            </a:extLst>
          </p:cNvPr>
          <p:cNvSpPr/>
          <p:nvPr/>
        </p:nvSpPr>
        <p:spPr>
          <a:xfrm>
            <a:off x="479611" y="418160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Tahoma" panose="020B0604030504040204" pitchFamily="34" charset="0"/>
              </a:rPr>
              <a:t>The populations England and Wales was in:</a:t>
            </a:r>
            <a:endParaRPr lang="en-GB" dirty="0">
              <a:effectLst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85235A7-44A6-6C47-887C-433DBE4460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832955"/>
              </p:ext>
            </p:extLst>
          </p:nvPr>
        </p:nvGraphicFramePr>
        <p:xfrm>
          <a:off x="2631201" y="5331260"/>
          <a:ext cx="1450469" cy="365760"/>
        </p:xfrm>
        <a:graphic>
          <a:graphicData uri="http://schemas.openxmlformats.org/drawingml/2006/table">
            <a:tbl>
              <a:tblPr/>
              <a:tblGrid>
                <a:gridCol w="1450469">
                  <a:extLst>
                    <a:ext uri="{9D8B030D-6E8A-4147-A177-3AD203B41FA5}">
                      <a16:colId xmlns:a16="http://schemas.microsoft.com/office/drawing/2014/main" val="27041270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52,041,916</a:t>
                      </a:r>
                      <a:endParaRPr lang="en-GB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06743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6B2B814-77CB-AC48-B2C9-9A0060ADF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449965"/>
              </p:ext>
            </p:extLst>
          </p:nvPr>
        </p:nvGraphicFramePr>
        <p:xfrm>
          <a:off x="2631201" y="4909161"/>
          <a:ext cx="2615053" cy="365760"/>
        </p:xfrm>
        <a:graphic>
          <a:graphicData uri="http://schemas.openxmlformats.org/drawingml/2006/table">
            <a:tbl>
              <a:tblPr/>
              <a:tblGrid>
                <a:gridCol w="2615053">
                  <a:extLst>
                    <a:ext uri="{9D8B030D-6E8A-4147-A177-3AD203B41FA5}">
                      <a16:colId xmlns:a16="http://schemas.microsoft.com/office/drawing/2014/main" val="27041270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56,075,912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06743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E412756-B5AF-3E47-9412-AF4FBAF11AF9}"/>
              </a:ext>
            </a:extLst>
          </p:cNvPr>
          <p:cNvSpPr txBox="1"/>
          <p:nvPr/>
        </p:nvSpPr>
        <p:spPr>
          <a:xfrm>
            <a:off x="636493" y="4909161"/>
            <a:ext cx="203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2011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76F56F2-AA3A-D84F-AF23-156DD8C0F5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816316"/>
              </p:ext>
            </p:extLst>
          </p:nvPr>
        </p:nvGraphicFramePr>
        <p:xfrm>
          <a:off x="662706" y="5331260"/>
          <a:ext cx="1815452" cy="365760"/>
        </p:xfrm>
        <a:graphic>
          <a:graphicData uri="http://schemas.openxmlformats.org/drawingml/2006/table">
            <a:tbl>
              <a:tblPr/>
              <a:tblGrid>
                <a:gridCol w="1815452">
                  <a:extLst>
                    <a:ext uri="{9D8B030D-6E8A-4147-A177-3AD203B41FA5}">
                      <a16:colId xmlns:a16="http://schemas.microsoft.com/office/drawing/2014/main" val="27041270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2001</a:t>
                      </a:r>
                      <a:endParaRPr lang="en-GB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06743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3560C37-449B-B147-B440-0D587E8933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572295"/>
              </p:ext>
            </p:extLst>
          </p:nvPr>
        </p:nvGraphicFramePr>
        <p:xfrm>
          <a:off x="3480947" y="6253116"/>
          <a:ext cx="3847505" cy="365760"/>
        </p:xfrm>
        <a:graphic>
          <a:graphicData uri="http://schemas.openxmlformats.org/drawingml/2006/table">
            <a:tbl>
              <a:tblPr/>
              <a:tblGrid>
                <a:gridCol w="3847505">
                  <a:extLst>
                    <a:ext uri="{9D8B030D-6E8A-4147-A177-3AD203B41FA5}">
                      <a16:colId xmlns:a16="http://schemas.microsoft.com/office/drawing/2014/main" val="27041270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008000"/>
                          </a:solidFill>
                          <a:effectLst/>
                          <a:latin typeface="Tahoma" panose="020B0604030504040204" pitchFamily="34" charset="0"/>
                        </a:rPr>
                        <a:t>Just under 8% increase</a:t>
                      </a:r>
                      <a:endParaRPr lang="en-GB" dirty="0">
                        <a:solidFill>
                          <a:srgbClr val="008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06743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3D44CEA-DA55-7A4B-BAAB-DD7DBA0BED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097036"/>
              </p:ext>
            </p:extLst>
          </p:nvPr>
        </p:nvGraphicFramePr>
        <p:xfrm>
          <a:off x="3480947" y="5749787"/>
          <a:ext cx="2615053" cy="365760"/>
        </p:xfrm>
        <a:graphic>
          <a:graphicData uri="http://schemas.openxmlformats.org/drawingml/2006/table">
            <a:tbl>
              <a:tblPr/>
              <a:tblGrid>
                <a:gridCol w="2615053">
                  <a:extLst>
                    <a:ext uri="{9D8B030D-6E8A-4147-A177-3AD203B41FA5}">
                      <a16:colId xmlns:a16="http://schemas.microsoft.com/office/drawing/2014/main" val="27041270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008000"/>
                          </a:solidFill>
                          <a:effectLst/>
                          <a:latin typeface="Tahoma" panose="020B0604030504040204" pitchFamily="34" charset="0"/>
                        </a:rPr>
                        <a:t>4,033,996</a:t>
                      </a:r>
                      <a:endParaRPr lang="en-GB" dirty="0">
                        <a:solidFill>
                          <a:srgbClr val="008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06743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CB9C58D3-3BA8-9345-BBC8-6625041066AA}"/>
              </a:ext>
            </a:extLst>
          </p:cNvPr>
          <p:cNvSpPr txBox="1"/>
          <p:nvPr/>
        </p:nvSpPr>
        <p:spPr>
          <a:xfrm>
            <a:off x="1486239" y="5749787"/>
            <a:ext cx="203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GB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B140F70-D3DD-C444-83FB-98BA3BCD1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755832"/>
              </p:ext>
            </p:extLst>
          </p:nvPr>
        </p:nvGraphicFramePr>
        <p:xfrm>
          <a:off x="1512452" y="6171886"/>
          <a:ext cx="1815452" cy="640080"/>
        </p:xfrm>
        <a:graphic>
          <a:graphicData uri="http://schemas.openxmlformats.org/drawingml/2006/table">
            <a:tbl>
              <a:tblPr/>
              <a:tblGrid>
                <a:gridCol w="1815452">
                  <a:extLst>
                    <a:ext uri="{9D8B030D-6E8A-4147-A177-3AD203B41FA5}">
                      <a16:colId xmlns:a16="http://schemas.microsoft.com/office/drawing/2014/main" val="27041270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GB" dirty="0">
                          <a:solidFill>
                            <a:srgbClr val="008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Percentage Increase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067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651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0F2D2DF-D395-7546-93C2-522FB3393D0D}"/>
              </a:ext>
            </a:extLst>
          </p:cNvPr>
          <p:cNvSpPr txBox="1">
            <a:spLocks/>
          </p:cNvSpPr>
          <p:nvPr/>
        </p:nvSpPr>
        <p:spPr>
          <a:xfrm>
            <a:off x="8204548" y="6123431"/>
            <a:ext cx="3633666" cy="5689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800" dirty="0">
                <a:solidFill>
                  <a:srgbClr val="008000"/>
                </a:solidFill>
              </a:rPr>
              <a:t>Census Day 2011</a:t>
            </a:r>
            <a:endParaRPr lang="en-GB" sz="2800" dirty="0">
              <a:solidFill>
                <a:srgbClr val="008000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A4EFB7-EAB2-8B45-9922-74CE99EF395E}"/>
              </a:ext>
            </a:extLst>
          </p:cNvPr>
          <p:cNvSpPr/>
          <p:nvPr/>
        </p:nvSpPr>
        <p:spPr>
          <a:xfrm>
            <a:off x="581887" y="6123431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ARIAL" panose="020B0604020202020204" pitchFamily="34" charset="0"/>
              </a:rPr>
              <a:t>According to the Guardian</a:t>
            </a:r>
            <a:endParaRPr lang="en-GB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BB4A37-B8DA-4640-A97D-B4CF11745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87" y="846207"/>
            <a:ext cx="2247900" cy="158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2910FB-CF5E-5F48-BFE2-9C3EDECD8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931" y="82826"/>
            <a:ext cx="5144419" cy="6692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41056A-B053-9B49-9EDA-091546E62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887" y="2959652"/>
            <a:ext cx="1308100" cy="355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F1C26E-A4BC-A04F-9EC3-995DE63992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2933" y="3471865"/>
            <a:ext cx="954108" cy="3693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DE0C2CD-DAD4-C64B-AA4E-2137AA89B814}"/>
              </a:ext>
            </a:extLst>
          </p:cNvPr>
          <p:cNvSpPr/>
          <p:nvPr/>
        </p:nvSpPr>
        <p:spPr>
          <a:xfrm>
            <a:off x="9848537" y="4966575"/>
            <a:ext cx="18398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C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for Guardian Poster</a:t>
            </a:r>
            <a:endParaRPr lang="en-GB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14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D50BB15-7CE7-164B-8542-56508F96939D}"/>
              </a:ext>
            </a:extLst>
          </p:cNvPr>
          <p:cNvSpPr txBox="1">
            <a:spLocks/>
          </p:cNvSpPr>
          <p:nvPr/>
        </p:nvSpPr>
        <p:spPr>
          <a:xfrm>
            <a:off x="5844209" y="6123431"/>
            <a:ext cx="5994005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rgbClr val="008000"/>
                </a:solidFill>
              </a:rPr>
              <a:t>Population Pyramids for 1991 and 2006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0B2D4A-E2DB-9F42-A60C-360BD79F7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00219"/>
            <a:ext cx="12039600" cy="5676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FFDC93-1DC9-CD44-83AE-97FBB143DC15}"/>
              </a:ext>
            </a:extLst>
          </p:cNvPr>
          <p:cNvSpPr/>
          <p:nvPr/>
        </p:nvSpPr>
        <p:spPr>
          <a:xfrm>
            <a:off x="353786" y="6121383"/>
            <a:ext cx="2011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Tahoma" panose="020B0604030504040204" pitchFamily="34" charset="0"/>
              </a:rPr>
              <a:t>What do you see?</a:t>
            </a:r>
            <a:endParaRPr lang="en-GB" dirty="0"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C110F4-68BA-1745-9686-7D874D5AF8A8}"/>
              </a:ext>
            </a:extLst>
          </p:cNvPr>
          <p:cNvSpPr/>
          <p:nvPr/>
        </p:nvSpPr>
        <p:spPr>
          <a:xfrm>
            <a:off x="2916694" y="6121383"/>
            <a:ext cx="2167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Tahoma" panose="020B0604030504040204" pitchFamily="34" charset="0"/>
              </a:rPr>
              <a:t>What do you think?</a:t>
            </a:r>
            <a:endParaRPr lang="en-GB" dirty="0"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D2A46C-49DA-D348-BA6E-4B9778B1F171}"/>
              </a:ext>
            </a:extLst>
          </p:cNvPr>
          <p:cNvSpPr/>
          <p:nvPr/>
        </p:nvSpPr>
        <p:spPr>
          <a:xfrm>
            <a:off x="4100614" y="100219"/>
            <a:ext cx="3927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9600"/>
                </a:solidFill>
                <a:latin typeface="Tahoma" panose="020B0604030504040204" pitchFamily="34" charset="0"/>
              </a:rPr>
              <a:t>Worksheet available in teacher notes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5573731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14698</TotalTime>
  <Words>1583</Words>
  <Application>Microsoft Macintosh PowerPoint</Application>
  <PresentationFormat>Widescreen</PresentationFormat>
  <Paragraphs>266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</vt:lpstr>
      <vt:lpstr>Calibri</vt:lpstr>
      <vt:lpstr>Calibri Light</vt:lpstr>
      <vt:lpstr>Tahoma</vt:lpstr>
      <vt:lpstr>Custom Design</vt:lpstr>
      <vt:lpstr>Office Theme</vt:lpstr>
      <vt:lpstr>Populations and the Census 2021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Census 1911-2011: 1911 </vt:lpstr>
      <vt:lpstr>Census 1911-2011: 1921 </vt:lpstr>
      <vt:lpstr>Census 1911-2011: 1931 </vt:lpstr>
      <vt:lpstr>Census 1911-2011: 1951 </vt:lpstr>
      <vt:lpstr>Census 1911-2011: 1961 </vt:lpstr>
      <vt:lpstr>Census 1911-2011: 1971 </vt:lpstr>
      <vt:lpstr>Census 1911-2011: 1981 </vt:lpstr>
      <vt:lpstr>Census 1911-2011: 1991 </vt:lpstr>
      <vt:lpstr>Census 1911-2011: 2001 </vt:lpstr>
      <vt:lpstr>Census 1911-2011: 2011 </vt:lpstr>
      <vt:lpstr>Census Day 2021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Factors and Prime Factors </dc:title>
  <dc:creator>Lucy Miller</dc:creator>
  <cp:lastModifiedBy>Dave Miller</cp:lastModifiedBy>
  <cp:revision>189</cp:revision>
  <cp:lastPrinted>2020-09-08T17:58:30Z</cp:lastPrinted>
  <dcterms:created xsi:type="dcterms:W3CDTF">2020-04-18T15:11:51Z</dcterms:created>
  <dcterms:modified xsi:type="dcterms:W3CDTF">2021-03-18T17:47:56Z</dcterms:modified>
</cp:coreProperties>
</file>