
<file path=[Content_Types].xml><?xml version="1.0" encoding="utf-8"?>
<Types xmlns="http://schemas.openxmlformats.org/package/2006/content-types"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93" r:id="rId2"/>
  </p:sldMasterIdLst>
  <p:notesMasterIdLst>
    <p:notesMasterId r:id="rId27"/>
  </p:notesMasterIdLst>
  <p:sldIdLst>
    <p:sldId id="256" r:id="rId3"/>
    <p:sldId id="282" r:id="rId4"/>
    <p:sldId id="306" r:id="rId5"/>
    <p:sldId id="263" r:id="rId6"/>
    <p:sldId id="290" r:id="rId7"/>
    <p:sldId id="264" r:id="rId8"/>
    <p:sldId id="291" r:id="rId9"/>
    <p:sldId id="292" r:id="rId10"/>
    <p:sldId id="293" r:id="rId11"/>
    <p:sldId id="307" r:id="rId12"/>
    <p:sldId id="295" r:id="rId13"/>
    <p:sldId id="294" r:id="rId14"/>
    <p:sldId id="298" r:id="rId15"/>
    <p:sldId id="297" r:id="rId16"/>
    <p:sldId id="296" r:id="rId17"/>
    <p:sldId id="299" r:id="rId18"/>
    <p:sldId id="300" r:id="rId19"/>
    <p:sldId id="308" r:id="rId20"/>
    <p:sldId id="301" r:id="rId21"/>
    <p:sldId id="305" r:id="rId22"/>
    <p:sldId id="302" r:id="rId23"/>
    <p:sldId id="309" r:id="rId24"/>
    <p:sldId id="303" r:id="rId25"/>
    <p:sldId id="30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89746"/>
    <a:srgbClr val="878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711"/>
  </p:normalViewPr>
  <p:slideViewPr>
    <p:cSldViewPr snapToGrid="0" snapToObjects="1">
      <p:cViewPr varScale="1">
        <p:scale>
          <a:sx n="73" d="100"/>
          <a:sy n="73" d="100"/>
        </p:scale>
        <p:origin x="200" y="2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6" d="100"/>
          <a:sy n="146" d="100"/>
        </p:scale>
        <p:origin x="136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5CF84-EF0B-5444-A2C8-6218D9521F12}" type="datetimeFigureOut">
              <a:rPr lang="en-US" smtClean="0"/>
              <a:t>6/30/20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987E4-D102-4844-97E9-4BE28C568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425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avem195@ntlworld.com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.tiff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Davem195@ntlworld.com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.tiff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Davem195@ntlworld.com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.tiff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Davem195@ntlworld.com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.tiff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Davem195@ntlworld.com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image" Target="../media/image1.tiff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activities were originally designed in flash and still work in June 2020 on my version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therefore included with the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version of the file.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PowerPoint file is based on the original flash file.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interested in more of these files with Flash files 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files please contact me: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Davem195@ntlworld.com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50850-E4EE-9D4F-A85B-8AFB7CBB64E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00596" y="4878479"/>
            <a:ext cx="4152900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5746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58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63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17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01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231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46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58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activities were originally designed in flash and still work in June 2020 on my version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therefore included with the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version of the file.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PowerPoint file is based on the original flash file.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interested in more of these files with Flash files 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files please contact me: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Davem195@ntlworld.com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50850-E4EE-9D4F-A85B-8AFB7CBB64E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00596" y="4878479"/>
            <a:ext cx="4152900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699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073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297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activities were originally designed in flash and still work in June 2020 on my version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therefore included with the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version of the file.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PowerPoint file is based on the original flash file.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interested in more of these files with Flash files 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files please contact me: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Davem195@ntlworld.com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50850-E4EE-9D4F-A85B-8AFB7CBB64E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00596" y="4878479"/>
            <a:ext cx="4152900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8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29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activities were originally designed in flash and still work in June 2020 on my version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therefore included with the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version of the file.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PowerPoint file is based on the original flash file.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interested in more of these files with Flash files 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files please contact me: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Davem195@ntlworld.com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50850-E4EE-9D4F-A85B-8AFB7CBB64E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00596" y="4878479"/>
            <a:ext cx="4152900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012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706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78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96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62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463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799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856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705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activities were originally designed in flash and still work in June 2020 on my version of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therefore included with the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version of the file. 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PowerPoint file is based on the original flash file.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are interested in more of these files with Flash files in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ActivInspire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files please contact me: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Davem195@ntlworld.com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987E4-D102-4844-97E9-4BE28C568535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50850-E4EE-9D4F-A85B-8AFB7CBB64E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500596" y="4878479"/>
            <a:ext cx="4152900" cy="26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33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966C0-27F3-B54B-8B7C-D781E7F8D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AC1AFC-DBF5-C349-A2DB-5C0F8F0433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CFF42-AEFE-5647-A497-00F801A77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AF97B-1A9D-D548-B138-F9216AF8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374B6-ED3B-D744-898C-550BF5F9F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764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91835-93D1-7946-AA71-E88BDAA57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B3E787-3AF0-9E4E-A458-DA07FB0C9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00C272-2E93-F64A-8240-6FD661495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561A5-18B8-B34E-BE9B-E66C18FD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EEBE5F-C5A3-3440-BC95-1F8E636E2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61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348732-96C9-0B48-B788-F5F5FB688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BCEFF-9B7B-644C-80FE-B88FBA547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BA4DE-00CB-304F-A910-FE36017BC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CF67C-A4AF-C346-A5B6-6F7299673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2383DE-9310-9B4F-B956-C0A56C304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11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77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97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16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6/30/20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973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6/30/20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0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6/30/20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29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6/30/20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79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6/30/20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086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840D9-8672-E04A-98BD-6D014CE3D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0EE82A-4215-6149-B8DC-3BF8F946C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FEE42-E0E8-F049-B263-EA48DB9A9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518A4-839C-6147-8525-2FB8690E6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94DA4-8CFA-7144-8035-16C7CA017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71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6/30/20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740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975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C9C97-BB2D-6D43-B820-081C6B77FFE1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64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EED5-017B-4A4E-A5F3-274521D1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Spire </a:t>
            </a:r>
            <a:r>
              <a:rPr lang="en-US" dirty="0" err="1"/>
              <a:t>Maths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887E-31AC-EF44-93B5-F208A5B7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B4CD92-BD22-FF47-A977-3807A88EF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600" y="38700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F7E43D7-9FCF-5041-85DC-BA16CC5CF8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8600" y="102835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E13A2D0-75ED-4F4A-B694-DEBF5AEDCA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150" y="1687513"/>
            <a:ext cx="7200000" cy="532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39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EED5-017B-4A4E-A5F3-274521D1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Spire </a:t>
            </a:r>
            <a:r>
              <a:rPr lang="en-US" dirty="0" err="1"/>
              <a:t>Maths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887E-31AC-EF44-93B5-F208A5B7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B4CD92-BD22-FF47-A977-3807A88EF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600" y="38700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F7E43D7-9FCF-5041-85DC-BA16CC5CF8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8600" y="102835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E13A2D0-75ED-4F4A-B694-DEBF5AEDCA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150" y="1687513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AE7B0C-9248-7E47-BCFB-40832E5F6D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53800" y="414094"/>
            <a:ext cx="7200000" cy="5292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4104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59EED5-017B-4A4E-A5F3-274521D19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8000"/>
                </a:solidFill>
              </a:defRPr>
            </a:lvl1pPr>
          </a:lstStyle>
          <a:p>
            <a:r>
              <a:rPr lang="en-US" dirty="0"/>
              <a:t>Spire </a:t>
            </a:r>
            <a:r>
              <a:rPr lang="en-US" dirty="0" err="1"/>
              <a:t>Maths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25887E-31AC-EF44-93B5-F208A5B7A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B4CD92-BD22-FF47-A977-3807A88EF0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600" y="38700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2F7E43D7-9FCF-5041-85DC-BA16CC5CF8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8600" y="1028350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E13A2D0-75ED-4F4A-B694-DEBF5AEDCA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8150" y="1687513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AE7B0C-9248-7E47-BCFB-40832E5F6D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153800" y="414094"/>
            <a:ext cx="7200000" cy="5292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1ECAB7-A77A-1443-9863-C5D99170E68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54488" y="1252538"/>
            <a:ext cx="7200000" cy="532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1012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80015E-F3A6-ED43-8E24-533DC777E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46C19-7FC8-4748-958C-569DCB04D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26F1DEC-0A48-0745-B77A-673131D7988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53400" y="598015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Picture Placeholder 20">
            <a:extLst>
              <a:ext uri="{FF2B5EF4-FFF2-40B4-BE49-F238E27FC236}">
                <a16:creationId xmlns:a16="http://schemas.microsoft.com/office/drawing/2014/main" id="{D722E22F-2BB0-9F43-9A28-40FCA0F4E7B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53400" y="1239365"/>
            <a:ext cx="7200000" cy="532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C88BCFBC-9E2C-F64C-83D5-E135315907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52950" y="1898528"/>
            <a:ext cx="7200000" cy="532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61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27FD7-F74F-3341-A685-0C4D9B6B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9695E6-8B1B-F644-90B9-475B24F09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8C31-AC8D-FB40-B6D9-74C49E136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57716-27B1-6044-AC64-158542056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7A2A6-9B08-6342-857F-D9D952EA3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18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1FFC5-40C2-8647-B364-F506078F8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177F64-83C2-A445-B7FA-38D597682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D106B1-18AA-0046-85B3-E6F8CE105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C591B-F322-104C-8EA1-1A700A822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6/30/20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F2989-E2DA-0D45-AF75-360777D93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37F2C-9165-E546-A949-AEBAF527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357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E7731-C32D-8F48-94E8-5C83C40B2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0856B-34EB-4243-ACA2-8B7B7F283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4682B7-6085-614E-8470-3FA6B328F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E5035-B2F8-4B47-9C74-08C66EBF1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A0187-3366-694A-B6CF-7D5C39A47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65667F5-06CE-3E45-B963-AB92EF989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6/30/20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400C7A-A267-1A41-BBAB-576CAE3B4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022CA6-B84B-CE40-AC77-D46CC07BE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50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F09A-BD0F-734E-B627-7B106CE19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F77E57-8F86-544F-9477-B8BA5354A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6/30/20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EAF16-2991-7741-9F63-FD4705693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C88146-91EA-2D4A-A01F-5B6A5E4E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14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B43563-5330-6447-A117-0F0649CED9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6/30/20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173AD-75DF-2246-A566-495119FE1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EE04E-1964-3B4E-A7F2-67BBE36BF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0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00510-3886-9144-9581-5A122F43B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D7CB44-FF11-FD48-A8BC-BBAA55F19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A89CB0-F5F3-A34B-9A59-C337EDD92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36C31-CB66-6642-937D-D66562D78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6/30/20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F49801-453A-3A41-BCFC-34BFC4FCD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3A5B8-ACFE-984E-9D68-E84B2C60A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3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72D83-20E6-5542-8333-4E27A5476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F1DEE8-1137-3B4F-9BE2-617697AAE7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945D5-3A85-AC40-9A67-60C4FF660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6FE4F-E35D-E542-BDA0-BC85EA78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C2CD26-C1B8-9549-9A4E-88D3C8930D82}" type="datetimeFigureOut">
              <a:rPr lang="en-US" smtClean="0"/>
              <a:t>6/30/20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4643EE-3C08-C149-9063-7F7743A2A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D0496E-2DC8-E840-A6BF-CCB509679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2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37ACBC-503C-8845-A00E-BEF14020A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0EB8A0-1C32-BF43-BF35-BF0AEFD37A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65A55B-BF82-CD48-8997-139ABC772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2CD26-C1B8-9549-9A4E-88D3C8930D82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1ABB5-1EED-974B-A0C5-BBAE3FBF72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75CD6B-3213-D74D-AA77-225558073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8B2BD-6CB3-5B42-A6B2-DE1582936F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9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C9C97-BB2D-6D43-B820-081C6B77FFE1}" type="datetimeFigureOut">
              <a:rPr lang="en-US" smtClean="0"/>
              <a:t>6/30/20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49BB1-E7F7-0D40-90F1-3BF5473481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9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678" r:id="rId13"/>
    <p:sldLayoutId id="2147483679" r:id="rId14"/>
    <p:sldLayoutId id="214748365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spiremaths.co.uk/squaresandotherpowers/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tiff"/><Relationship Id="rId4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tiff"/><Relationship Id="rId5" Type="http://schemas.openxmlformats.org/officeDocument/2006/relationships/image" Target="../media/image21.tiff"/><Relationship Id="rId4" Type="http://schemas.openxmlformats.org/officeDocument/2006/relationships/image" Target="../media/image2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3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piremaths.co.uk/squaresandotherpower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13" Type="http://schemas.openxmlformats.org/officeDocument/2006/relationships/image" Target="../media/image40.tiff"/><Relationship Id="rId3" Type="http://schemas.openxmlformats.org/officeDocument/2006/relationships/image" Target="../media/image30.tiff"/><Relationship Id="rId7" Type="http://schemas.openxmlformats.org/officeDocument/2006/relationships/image" Target="../media/image34.tiff"/><Relationship Id="rId12" Type="http://schemas.openxmlformats.org/officeDocument/2006/relationships/image" Target="../media/image3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tiff"/><Relationship Id="rId11" Type="http://schemas.openxmlformats.org/officeDocument/2006/relationships/image" Target="../media/image38.tiff"/><Relationship Id="rId5" Type="http://schemas.openxmlformats.org/officeDocument/2006/relationships/image" Target="../media/image32.tiff"/><Relationship Id="rId10" Type="http://schemas.openxmlformats.org/officeDocument/2006/relationships/image" Target="../media/image37.tiff"/><Relationship Id="rId4" Type="http://schemas.openxmlformats.org/officeDocument/2006/relationships/image" Target="../media/image31.tiff"/><Relationship Id="rId9" Type="http://schemas.openxmlformats.org/officeDocument/2006/relationships/image" Target="../media/image36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2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piremaths.co.uk/squaresandotherpower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f"/><Relationship Id="rId3" Type="http://schemas.openxmlformats.org/officeDocument/2006/relationships/image" Target="../media/image8.tiff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9D2B7-36AF-284C-9E0B-69F585D3B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Squares and Other Powers</a:t>
            </a:r>
            <a:br>
              <a:rPr lang="en-US" dirty="0">
                <a:solidFill>
                  <a:srgbClr val="008000"/>
                </a:solidFill>
              </a:rPr>
            </a:b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E83C9E-67AE-DA4B-B453-1F5A087530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rgbClr val="008000"/>
                </a:solidFill>
              </a:rPr>
              <a:t>SPIRE MATHS</a:t>
            </a:r>
          </a:p>
          <a:p>
            <a:r>
              <a:rPr lang="en-GB" dirty="0">
                <a:solidFill>
                  <a:srgbClr val="F89746"/>
                </a:solidFill>
              </a:rPr>
              <a:t>Stimulating, Practical, Interesting, Relevant, Enjoyable Maths For All</a:t>
            </a:r>
            <a:r>
              <a:rPr lang="en-GB" dirty="0">
                <a:solidFill>
                  <a:srgbClr val="F89746"/>
                </a:solidFill>
                <a:effectLst/>
              </a:rPr>
              <a:t> 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0EC226-F9C8-CF4D-90CE-0F846A9F7A08}"/>
              </a:ext>
            </a:extLst>
          </p:cNvPr>
          <p:cNvSpPr/>
          <p:nvPr/>
        </p:nvSpPr>
        <p:spPr>
          <a:xfrm>
            <a:off x="3869676" y="5257800"/>
            <a:ext cx="5288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GB" u="sng" dirty="0">
                <a:solidFill>
                  <a:srgbClr val="FFC000"/>
                </a:solidFill>
                <a:latin typeface="Tahoma" panose="020B0604030504040204" pitchFamily="34" charset="0"/>
                <a:ea typeface="MS Gothic" panose="020B0609070205080204" pitchFamily="49" charset="-128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https://spiremaths.co.uk/squaresandotherpowers/</a:t>
            </a:r>
            <a:endParaRPr lang="en-GB" dirty="0">
              <a:solidFill>
                <a:srgbClr val="FFC000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9969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204F-B2B5-B94C-A096-B141301E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96046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You could switch to the excel spreadsheet now on the Squares tab</a:t>
            </a:r>
            <a:endParaRPr lang="en-US" sz="36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FC3C2-85F5-2C43-A54F-028632FB5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34147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768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C1A431FE-FF24-794A-8CCC-7E1C20B1EC74}"/>
              </a:ext>
            </a:extLst>
          </p:cNvPr>
          <p:cNvSpPr txBox="1">
            <a:spLocks/>
          </p:cNvSpPr>
          <p:nvPr/>
        </p:nvSpPr>
        <p:spPr>
          <a:xfrm>
            <a:off x="8344468" y="6123431"/>
            <a:ext cx="2259842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Squares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B502FA-9925-4A4A-89EE-DBCD3018D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642" y="131928"/>
            <a:ext cx="7830593" cy="6489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3EAE26-7BE4-7243-952B-AF618BC70D12}"/>
              </a:ext>
            </a:extLst>
          </p:cNvPr>
          <p:cNvSpPr txBox="1"/>
          <p:nvPr/>
        </p:nvSpPr>
        <p:spPr>
          <a:xfrm>
            <a:off x="8952931" y="327546"/>
            <a:ext cx="2259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Press Ctrl P to write on this page. Ctrl P to go back to slide show</a:t>
            </a:r>
          </a:p>
        </p:txBody>
      </p:sp>
    </p:spTree>
    <p:extLst>
      <p:ext uri="{BB962C8B-B14F-4D97-AF65-F5344CB8AC3E}">
        <p14:creationId xmlns:p14="http://schemas.microsoft.com/office/powerpoint/2010/main" val="1699833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5B12741-C704-B547-929E-509CBE970AA7}"/>
              </a:ext>
            </a:extLst>
          </p:cNvPr>
          <p:cNvSpPr txBox="1">
            <a:spLocks/>
          </p:cNvSpPr>
          <p:nvPr/>
        </p:nvSpPr>
        <p:spPr>
          <a:xfrm>
            <a:off x="8344468" y="6123431"/>
            <a:ext cx="2259842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Cubes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04B689-A01F-024F-BB9F-01D642C54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36" y="377064"/>
            <a:ext cx="1869122" cy="735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5883AC-0351-AB40-AA43-F24EB0C6A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14" y="1261088"/>
            <a:ext cx="4281980" cy="50769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57E92F-0D2E-6548-9E61-69D64F19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821" y="1112456"/>
            <a:ext cx="5052878" cy="489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3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5B12741-C704-B547-929E-509CBE970AA7}"/>
              </a:ext>
            </a:extLst>
          </p:cNvPr>
          <p:cNvSpPr txBox="1">
            <a:spLocks/>
          </p:cNvSpPr>
          <p:nvPr/>
        </p:nvSpPr>
        <p:spPr>
          <a:xfrm>
            <a:off x="8344468" y="6123431"/>
            <a:ext cx="2259842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Cubes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04B689-A01F-024F-BB9F-01D642C54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36" y="377064"/>
            <a:ext cx="1869122" cy="735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5883AC-0351-AB40-AA43-F24EB0C6A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14" y="1261088"/>
            <a:ext cx="4281980" cy="50769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087BA5-104D-084D-A703-BDEC38B84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1517" y="377064"/>
            <a:ext cx="2696437" cy="735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CF6BD-950B-8248-8BA6-65BE693BD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261088"/>
            <a:ext cx="4927473" cy="48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2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5B12741-C704-B547-929E-509CBE970AA7}"/>
              </a:ext>
            </a:extLst>
          </p:cNvPr>
          <p:cNvSpPr txBox="1">
            <a:spLocks/>
          </p:cNvSpPr>
          <p:nvPr/>
        </p:nvSpPr>
        <p:spPr>
          <a:xfrm>
            <a:off x="8344468" y="6123431"/>
            <a:ext cx="2259842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Cubes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04B689-A01F-024F-BB9F-01D642C54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36" y="377064"/>
            <a:ext cx="1869122" cy="7353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5883AC-0351-AB40-AA43-F24EB0C6A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748" y="152725"/>
            <a:ext cx="3009900" cy="3568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57E92F-0D2E-6548-9E61-69D64F19C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61" y="3028424"/>
            <a:ext cx="3563372" cy="3452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168891-9625-0442-BED5-867F583601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44" y="377064"/>
            <a:ext cx="2696437" cy="7353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127CE2-C467-EB4D-920B-E95AF186CB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7680" y="2330023"/>
            <a:ext cx="3753418" cy="369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1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5B12741-C704-B547-929E-509CBE970AA7}"/>
              </a:ext>
            </a:extLst>
          </p:cNvPr>
          <p:cNvSpPr txBox="1">
            <a:spLocks/>
          </p:cNvSpPr>
          <p:nvPr/>
        </p:nvSpPr>
        <p:spPr>
          <a:xfrm>
            <a:off x="8344468" y="6123431"/>
            <a:ext cx="2259842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Cubes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FE9A1-503F-6348-8F02-CC260909C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82" y="278284"/>
            <a:ext cx="2661420" cy="7353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7D2D8-2D6C-3E4C-B2F2-2E39648FE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91" y="1590832"/>
            <a:ext cx="4022388" cy="4769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6CC7C2-ACB2-B54A-A5C3-7F900DBA7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030" y="852432"/>
            <a:ext cx="5460433" cy="515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7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5B12741-C704-B547-929E-509CBE970AA7}"/>
              </a:ext>
            </a:extLst>
          </p:cNvPr>
          <p:cNvSpPr txBox="1">
            <a:spLocks/>
          </p:cNvSpPr>
          <p:nvPr/>
        </p:nvSpPr>
        <p:spPr>
          <a:xfrm>
            <a:off x="8344468" y="6123431"/>
            <a:ext cx="2259842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Cubes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FE9A1-503F-6348-8F02-CC260909C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82" y="278284"/>
            <a:ext cx="2661420" cy="735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F75EE9-B4F4-E24C-A1F0-D2C7E6C74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885" y="154985"/>
            <a:ext cx="2632813" cy="1607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7D2D8-2D6C-3E4C-B2F2-2E39648FE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782" y="1817377"/>
            <a:ext cx="4120627" cy="4885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6E4FC4-B153-9447-813A-C0155063D3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2084" y="958686"/>
            <a:ext cx="4644356" cy="47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3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5B12741-C704-B547-929E-509CBE970AA7}"/>
              </a:ext>
            </a:extLst>
          </p:cNvPr>
          <p:cNvSpPr txBox="1">
            <a:spLocks/>
          </p:cNvSpPr>
          <p:nvPr/>
        </p:nvSpPr>
        <p:spPr>
          <a:xfrm>
            <a:off x="8344468" y="6123431"/>
            <a:ext cx="2259842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Cubes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FE9A1-503F-6348-8F02-CC260909C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82" y="278284"/>
            <a:ext cx="2661420" cy="735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F75EE9-B4F4-E24C-A1F0-D2C7E6C74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450" y="278284"/>
            <a:ext cx="2632813" cy="16074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7D2D8-2D6C-3E4C-B2F2-2E39648FEE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2373" y="278284"/>
            <a:ext cx="3100681" cy="3676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6CC7C2-ACB2-B54A-A5C3-7F900DBA7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64" y="2871160"/>
            <a:ext cx="3835400" cy="36195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6E4FC4-B153-9447-813A-C0155063D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3863" y="2037048"/>
            <a:ext cx="3835400" cy="39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14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204F-B2B5-B94C-A096-B141301E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96046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You could switch to the excel spreadsheet now on the Cubes tab</a:t>
            </a:r>
            <a:endParaRPr lang="en-US" sz="36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FC3C2-85F5-2C43-A54F-028632FB5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34147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86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5B12741-C704-B547-929E-509CBE970AA7}"/>
              </a:ext>
            </a:extLst>
          </p:cNvPr>
          <p:cNvSpPr txBox="1">
            <a:spLocks/>
          </p:cNvSpPr>
          <p:nvPr/>
        </p:nvSpPr>
        <p:spPr>
          <a:xfrm>
            <a:off x="8344468" y="6123431"/>
            <a:ext cx="2259842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Cubes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17928-5AC6-AA41-91D4-7E4574953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455" y="235392"/>
            <a:ext cx="7660167" cy="62863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244962-5034-3B46-9F99-69F43EF26426}"/>
              </a:ext>
            </a:extLst>
          </p:cNvPr>
          <p:cNvSpPr txBox="1"/>
          <p:nvPr/>
        </p:nvSpPr>
        <p:spPr>
          <a:xfrm>
            <a:off x="8952931" y="327546"/>
            <a:ext cx="22598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Press Ctrl P to write on this page. Ctrl P to go back to slide show</a:t>
            </a:r>
          </a:p>
        </p:txBody>
      </p:sp>
    </p:spTree>
    <p:extLst>
      <p:ext uri="{BB962C8B-B14F-4D97-AF65-F5344CB8AC3E}">
        <p14:creationId xmlns:p14="http://schemas.microsoft.com/office/powerpoint/2010/main" val="3784458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204F-B2B5-B94C-A096-B141301E0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Squares and Other Powers</a:t>
            </a:r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FC3C2-85F5-2C43-A54F-028632FB5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34147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09A1043-2C12-6D41-B5B0-B5B1414D45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535023"/>
              </p:ext>
            </p:extLst>
          </p:nvPr>
        </p:nvGraphicFramePr>
        <p:xfrm>
          <a:off x="838200" y="1637411"/>
          <a:ext cx="6010275" cy="2072640"/>
        </p:xfrm>
        <a:graphic>
          <a:graphicData uri="http://schemas.openxmlformats.org/drawingml/2006/table">
            <a:tbl>
              <a:tblPr firstCol="1" bandRow="1" bandCol="1">
                <a:tableStyleId>{5C22544A-7EE6-4342-B048-85BDC9FD1C3A}</a:tableStyleId>
              </a:tblPr>
              <a:tblGrid>
                <a:gridCol w="1239016">
                  <a:extLst>
                    <a:ext uri="{9D8B030D-6E8A-4147-A177-3AD203B41FA5}">
                      <a16:colId xmlns:a16="http://schemas.microsoft.com/office/drawing/2014/main" val="269400011"/>
                    </a:ext>
                  </a:extLst>
                </a:gridCol>
                <a:gridCol w="4771259">
                  <a:extLst>
                    <a:ext uri="{9D8B030D-6E8A-4147-A177-3AD203B41FA5}">
                      <a16:colId xmlns:a16="http://schemas.microsoft.com/office/drawing/2014/main" val="28248488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TYPE:</a:t>
                      </a:r>
                      <a:endParaRPr lang="en-GB" sz="1100" b="1" dirty="0">
                        <a:solidFill>
                          <a:srgbClr val="008000"/>
                        </a:solidFill>
                        <a:effectLst/>
                        <a:latin typeface="Tahoma" panose="020B0604030504040204" pitchFamily="34" charset="0"/>
                        <a:ea typeface="MS Gothic" panose="020B0609070205080204" pitchFamily="49" charset="-128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100" dirty="0">
                          <a:effectLst/>
                        </a:rPr>
                        <a:t>Main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MS Gothic" panose="020B0609070205080204" pitchFamily="49" charset="-128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6871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OBJECTIVE(S):</a:t>
                      </a:r>
                      <a:endParaRPr lang="en-GB" sz="1100" b="1">
                        <a:solidFill>
                          <a:srgbClr val="008000"/>
                        </a:solidFill>
                        <a:effectLst/>
                        <a:latin typeface="Tahoma" panose="020B0604030504040204" pitchFamily="34" charset="0"/>
                        <a:ea typeface="MS Gothic" panose="020B0609070205080204" pitchFamily="49" charset="-128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100" dirty="0">
                          <a:effectLst/>
                        </a:rPr>
                        <a:t>Use squares, cubes and square and cube roots as well as zero and positive integer powers of 10.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MS Gothic" panose="020B0609070205080204" pitchFamily="49" charset="-128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4089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DESCRIPTION:</a:t>
                      </a:r>
                      <a:endParaRPr lang="en-GB" sz="1100" b="1">
                        <a:solidFill>
                          <a:srgbClr val="008000"/>
                        </a:solidFill>
                        <a:effectLst/>
                        <a:latin typeface="Tahoma" panose="020B0604030504040204" pitchFamily="34" charset="0"/>
                        <a:ea typeface="MS Gothic" panose="020B0609070205080204" pitchFamily="49" charset="-128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100" dirty="0">
                          <a:effectLst/>
                        </a:rPr>
                        <a:t>Squares and square roots, pictorial representations as well as graphs. Similar for cubes and cube roots. 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100" dirty="0">
                          <a:effectLst/>
                        </a:rPr>
                        <a:t>Different ways to show zero and positive integer powers of 10.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MS Gothic" panose="020B0609070205080204" pitchFamily="49" charset="-128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6555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>
                          <a:effectLst/>
                        </a:rPr>
                        <a:t>OVERVIEW:</a:t>
                      </a:r>
                      <a:endParaRPr lang="en-GB" sz="1100" b="1">
                        <a:solidFill>
                          <a:srgbClr val="008000"/>
                        </a:solidFill>
                        <a:effectLst/>
                        <a:latin typeface="Tahoma" panose="020B0604030504040204" pitchFamily="34" charset="0"/>
                        <a:ea typeface="MS Gothic" panose="020B0609070205080204" pitchFamily="49" charset="-128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100" dirty="0">
                          <a:effectLst/>
                        </a:rPr>
                        <a:t>Squares, square roots, cubes, cube roots and zero and </a:t>
                      </a:r>
                      <a:r>
                        <a:rPr lang="en-GB" sz="1100" dirty="0" err="1">
                          <a:effectLst/>
                        </a:rPr>
                        <a:t>ipositive</a:t>
                      </a:r>
                      <a:r>
                        <a:rPr lang="en-GB" sz="1100" dirty="0">
                          <a:effectLst/>
                        </a:rPr>
                        <a:t> </a:t>
                      </a:r>
                      <a:r>
                        <a:rPr lang="en-GB" sz="1100" dirty="0" err="1">
                          <a:effectLst/>
                        </a:rPr>
                        <a:t>ntegerpowers</a:t>
                      </a:r>
                      <a:r>
                        <a:rPr lang="en-GB" sz="1100" dirty="0">
                          <a:effectLst/>
                        </a:rPr>
                        <a:t> of 10.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MS Gothic" panose="020B0609070205080204" pitchFamily="49" charset="-128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095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GB" sz="1100" dirty="0">
                          <a:effectLst/>
                        </a:rPr>
                        <a:t>EQUIPMENT:</a:t>
                      </a:r>
                      <a:endParaRPr lang="en-GB" sz="1100" b="1" dirty="0">
                        <a:solidFill>
                          <a:srgbClr val="008000"/>
                        </a:solidFill>
                        <a:effectLst/>
                        <a:latin typeface="Tahoma" panose="020B0604030504040204" pitchFamily="34" charset="0"/>
                        <a:ea typeface="MS Gothic" panose="020B0609070205080204" pitchFamily="49" charset="-128"/>
                      </a:endParaRPr>
                    </a:p>
                  </a:txBody>
                  <a:tcPr marL="68580" marR="68580" marT="0" marB="0"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100" dirty="0">
                          <a:effectLst/>
                        </a:rPr>
                        <a:t>Scientific calculators (or phone calculators in landscape mode).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100" dirty="0">
                          <a:effectLst/>
                        </a:rPr>
                        <a:t>An interactive excel file available to directly linked to the work.</a:t>
                      </a:r>
                    </a:p>
                    <a:p>
                      <a:pPr>
                        <a:spcAft>
                          <a:spcPts val="600"/>
                        </a:spcAft>
                      </a:pPr>
                      <a:r>
                        <a:rPr lang="en-GB" sz="1100" dirty="0">
                          <a:effectLst/>
                        </a:rPr>
                        <a:t>Two resource pages available in Teacher Notes file.</a:t>
                      </a:r>
                      <a:endParaRPr lang="en-GB" sz="1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MS Gothic" panose="020B0609070205080204" pitchFamily="49" charset="-128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265038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37E94F4F-0E82-7A46-9F01-EB21FEDBCA95}"/>
              </a:ext>
            </a:extLst>
          </p:cNvPr>
          <p:cNvSpPr/>
          <p:nvPr/>
        </p:nvSpPr>
        <p:spPr>
          <a:xfrm>
            <a:off x="838200" y="4136950"/>
            <a:ext cx="66528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The ActivInspire and PowerPoint versions are adapted from original flash files.</a:t>
            </a:r>
          </a:p>
          <a:p>
            <a:pPr>
              <a:spcAft>
                <a:spcPts val="0"/>
              </a:spcAft>
            </a:pPr>
            <a:endParaRPr lang="en-GB" dirty="0">
              <a:solidFill>
                <a:srgbClr val="008000"/>
              </a:solidFill>
              <a:latin typeface="Tahoma" panose="020B0604030504040204" pitchFamily="34" charset="0"/>
              <a:ea typeface="MS Gothic" panose="020B0609070205080204" pitchFamily="49" charset="-128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Interactive excel file available too. Used to create this file.</a:t>
            </a: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All resources for this at:</a:t>
            </a:r>
          </a:p>
          <a:p>
            <a:pPr>
              <a:spcAft>
                <a:spcPts val="0"/>
              </a:spcAft>
            </a:pPr>
            <a:endParaRPr lang="en-GB" dirty="0">
              <a:solidFill>
                <a:srgbClr val="008000"/>
              </a:solidFill>
              <a:latin typeface="Tahoma" panose="020B0604030504040204" pitchFamily="34" charset="0"/>
              <a:ea typeface="MS Gothic" panose="020B0609070205080204" pitchFamily="49" charset="-128"/>
            </a:endParaRPr>
          </a:p>
          <a:p>
            <a:pPr algn="r"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 </a:t>
            </a:r>
            <a:r>
              <a:rPr lang="en-GB" u="sng" dirty="0">
                <a:solidFill>
                  <a:srgbClr val="FFC000"/>
                </a:solidFill>
                <a:latin typeface="Tahoma" panose="020B0604030504040204" pitchFamily="34" charset="0"/>
                <a:ea typeface="MS Gothic" panose="020B0609070205080204" pitchFamily="49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https://spiremaths.co.uk/squaresandotherpowers/</a:t>
            </a:r>
            <a:endParaRPr lang="en-GB" dirty="0">
              <a:solidFill>
                <a:srgbClr val="FFC000"/>
              </a:solidFill>
              <a:latin typeface="Tahoma" panose="020B0604030504040204" pitchFamily="34" charset="0"/>
              <a:ea typeface="MS Gothic" panose="020B0609070205080204" pitchFamily="49" charset="-128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384506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5B12741-C704-B547-929E-509CBE970AA7}"/>
              </a:ext>
            </a:extLst>
          </p:cNvPr>
          <p:cNvSpPr txBox="1">
            <a:spLocks/>
          </p:cNvSpPr>
          <p:nvPr/>
        </p:nvSpPr>
        <p:spPr>
          <a:xfrm>
            <a:off x="7721600" y="6123431"/>
            <a:ext cx="4470400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Squares and cubes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070972-B2DA-8947-A428-769CBD2CADF6}"/>
              </a:ext>
            </a:extLst>
          </p:cNvPr>
          <p:cNvSpPr txBox="1"/>
          <p:nvPr/>
        </p:nvSpPr>
        <p:spPr>
          <a:xfrm>
            <a:off x="2971230" y="5623666"/>
            <a:ext cx="40010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Work out exactly, except for the two indicated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1F406-A8F1-9442-8392-B3C342F93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820" y="508000"/>
            <a:ext cx="2933700" cy="3297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AE2EE1-1F98-8A42-9078-4F0CA6F08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410" y="508000"/>
            <a:ext cx="1333500" cy="32973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E69D6A-ACB5-2046-A4E1-B13CC7BA4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2200" y="457200"/>
            <a:ext cx="2667000" cy="32973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2B45EA-FC0A-CC46-A7FD-8520286643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9200" y="457200"/>
            <a:ext cx="1333500" cy="329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5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B5706B83-23D8-8048-A590-2DA7DB8FE916}"/>
              </a:ext>
            </a:extLst>
          </p:cNvPr>
          <p:cNvSpPr txBox="1">
            <a:spLocks/>
          </p:cNvSpPr>
          <p:nvPr/>
        </p:nvSpPr>
        <p:spPr>
          <a:xfrm>
            <a:off x="5202963" y="946176"/>
            <a:ext cx="2259842" cy="355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008000"/>
                </a:solidFill>
              </a:rPr>
              <a:t>Next?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5B12741-C704-B547-929E-509CBE970AA7}"/>
              </a:ext>
            </a:extLst>
          </p:cNvPr>
          <p:cNvSpPr txBox="1">
            <a:spLocks/>
          </p:cNvSpPr>
          <p:nvPr/>
        </p:nvSpPr>
        <p:spPr>
          <a:xfrm>
            <a:off x="8976360" y="6123431"/>
            <a:ext cx="3215640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Powers of 10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244962-5034-3B46-9F99-69F43EF26426}"/>
              </a:ext>
            </a:extLst>
          </p:cNvPr>
          <p:cNvSpPr txBox="1"/>
          <p:nvPr/>
        </p:nvSpPr>
        <p:spPr>
          <a:xfrm>
            <a:off x="5202963" y="4622762"/>
            <a:ext cx="22598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Describe what you see here.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08B662-F4A3-464F-B20B-1A69B02A7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900" y="946175"/>
            <a:ext cx="6172200" cy="35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18C9A5-B20A-A240-BB2F-9CB30088B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900" y="1317202"/>
            <a:ext cx="6172200" cy="355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1F9A53-6E44-314E-90AD-38A0E49BF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9900" y="1688228"/>
            <a:ext cx="6172200" cy="355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B887AA-ADAA-414B-B6FD-15C91D0628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9900" y="2057543"/>
            <a:ext cx="6172200" cy="35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64469E-9A2C-FA41-AD7E-8C967A9AB7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900" y="2426858"/>
            <a:ext cx="6172200" cy="355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568EB4-9813-4349-AE23-B24C16F7BE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9900" y="2796173"/>
            <a:ext cx="6172200" cy="355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9998C-C130-9E4E-A028-764B912830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900" y="3165488"/>
            <a:ext cx="6172200" cy="35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8E057D2-82E0-3F42-AF59-8B4B19091B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9900" y="3534803"/>
            <a:ext cx="6172200" cy="355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CD5B7A-D6BE-5745-9483-F025571115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9900" y="3904118"/>
            <a:ext cx="6172200" cy="355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536176-A895-A14F-98C2-0F5E472CEAA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9900" y="4273433"/>
            <a:ext cx="6172200" cy="355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B9E939-8FDE-4844-9705-1F4D9D9706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9900" y="4893489"/>
            <a:ext cx="6172200" cy="3556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9E2778B-4F0B-724D-B890-AF11FE597C81}"/>
              </a:ext>
            </a:extLst>
          </p:cNvPr>
          <p:cNvSpPr txBox="1"/>
          <p:nvPr/>
        </p:nvSpPr>
        <p:spPr>
          <a:xfrm>
            <a:off x="9182100" y="946174"/>
            <a:ext cx="22598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8000"/>
                </a:solidFill>
              </a:rPr>
              <a:t>By Convention</a:t>
            </a:r>
          </a:p>
          <a:p>
            <a:pPr algn="ctr"/>
            <a:endParaRPr lang="en-US" sz="2400" dirty="0">
              <a:solidFill>
                <a:srgbClr val="008000"/>
              </a:solidFill>
            </a:endParaRPr>
          </a:p>
          <a:p>
            <a:pPr algn="ctr"/>
            <a:r>
              <a:rPr lang="en-US" sz="2400" dirty="0">
                <a:solidFill>
                  <a:srgbClr val="008000"/>
                </a:solidFill>
              </a:rPr>
              <a:t>10</a:t>
            </a:r>
            <a:r>
              <a:rPr lang="en-US" sz="2400" baseline="30000" dirty="0">
                <a:solidFill>
                  <a:srgbClr val="008000"/>
                </a:solidFill>
              </a:rPr>
              <a:t>0 </a:t>
            </a:r>
            <a:r>
              <a:rPr lang="en-US" sz="2400" dirty="0">
                <a:solidFill>
                  <a:srgbClr val="008000"/>
                </a:solidFill>
              </a:rPr>
              <a:t>= 1</a:t>
            </a:r>
          </a:p>
        </p:txBody>
      </p:sp>
    </p:spTree>
    <p:extLst>
      <p:ext uri="{BB962C8B-B14F-4D97-AF65-F5344CB8AC3E}">
        <p14:creationId xmlns:p14="http://schemas.microsoft.com/office/powerpoint/2010/main" val="210808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204F-B2B5-B94C-A096-B141301E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96046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You could switch to the excel spreadsheet now and use the Power of 10 tab</a:t>
            </a:r>
            <a:endParaRPr lang="en-US" sz="36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FC3C2-85F5-2C43-A54F-028632FB5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34147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088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5B12741-C704-B547-929E-509CBE970AA7}"/>
              </a:ext>
            </a:extLst>
          </p:cNvPr>
          <p:cNvSpPr txBox="1">
            <a:spLocks/>
          </p:cNvSpPr>
          <p:nvPr/>
        </p:nvSpPr>
        <p:spPr>
          <a:xfrm>
            <a:off x="8976360" y="6123431"/>
            <a:ext cx="3215640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Powers of 10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0DD0AD-3264-724F-8733-0DE3011B7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121" y="371474"/>
            <a:ext cx="7365907" cy="18710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AA2AABB-5BE6-4D48-80D8-DDB325C45030}"/>
              </a:ext>
            </a:extLst>
          </p:cNvPr>
          <p:cNvSpPr txBox="1"/>
          <p:nvPr/>
        </p:nvSpPr>
        <p:spPr>
          <a:xfrm>
            <a:off x="2971230" y="5623666"/>
            <a:ext cx="400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Match one from each column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083A8D-9D1E-F649-A9B6-647A82F4B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195" y="371474"/>
            <a:ext cx="7549758" cy="25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2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C5B12741-C704-B547-929E-509CBE970AA7}"/>
              </a:ext>
            </a:extLst>
          </p:cNvPr>
          <p:cNvSpPr txBox="1">
            <a:spLocks/>
          </p:cNvSpPr>
          <p:nvPr/>
        </p:nvSpPr>
        <p:spPr>
          <a:xfrm>
            <a:off x="8976360" y="6123431"/>
            <a:ext cx="3215640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Powers of 10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F9BFD7-4EC8-C846-A6E3-BD052785B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368300"/>
            <a:ext cx="7208030" cy="2197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070972-B2DA-8947-A428-769CBD2CADF6}"/>
              </a:ext>
            </a:extLst>
          </p:cNvPr>
          <p:cNvSpPr txBox="1"/>
          <p:nvPr/>
        </p:nvSpPr>
        <p:spPr>
          <a:xfrm>
            <a:off x="2971230" y="5623666"/>
            <a:ext cx="4001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Match one from each column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8F22E4-4B12-7347-8568-6332FD910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800" y="368300"/>
            <a:ext cx="7208029" cy="239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9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F204F-B2B5-B94C-A096-B141301E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96046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8000"/>
                </a:solidFill>
              </a:rPr>
              <a:t>Describe what you see on the following pages</a:t>
            </a:r>
            <a:endParaRPr lang="en-US" sz="3600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5DFFC3C2-85F5-2C43-A54F-028632FB52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34147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E94F4F-0E82-7A46-9F01-EB21FEDBCA95}"/>
              </a:ext>
            </a:extLst>
          </p:cNvPr>
          <p:cNvSpPr/>
          <p:nvPr/>
        </p:nvSpPr>
        <p:spPr>
          <a:xfrm>
            <a:off x="838200" y="4136950"/>
            <a:ext cx="66528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Have the Interactive spreadsheet open and ready for use.</a:t>
            </a:r>
          </a:p>
          <a:p>
            <a:pPr>
              <a:spcAft>
                <a:spcPts val="0"/>
              </a:spcAft>
            </a:pPr>
            <a:endParaRPr lang="en-GB" dirty="0">
              <a:solidFill>
                <a:srgbClr val="008000"/>
              </a:solidFill>
              <a:latin typeface="Tahoma" panose="020B0604030504040204" pitchFamily="34" charset="0"/>
              <a:ea typeface="MS Gothic" panose="020B0609070205080204" pitchFamily="49" charset="-128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Each mouse click in this PowerPoint file reveals more</a:t>
            </a: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 </a:t>
            </a: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All resources for this at:</a:t>
            </a:r>
          </a:p>
          <a:p>
            <a:pPr>
              <a:spcAft>
                <a:spcPts val="0"/>
              </a:spcAft>
            </a:pPr>
            <a:endParaRPr lang="en-GB" dirty="0">
              <a:solidFill>
                <a:srgbClr val="008000"/>
              </a:solidFill>
              <a:latin typeface="Tahoma" panose="020B0604030504040204" pitchFamily="34" charset="0"/>
              <a:ea typeface="MS Gothic" panose="020B0609070205080204" pitchFamily="49" charset="-128"/>
            </a:endParaRPr>
          </a:p>
          <a:p>
            <a:pPr algn="r">
              <a:spcAft>
                <a:spcPts val="0"/>
              </a:spcAft>
            </a:pPr>
            <a:r>
              <a:rPr lang="en-GB" dirty="0">
                <a:solidFill>
                  <a:srgbClr val="008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 </a:t>
            </a:r>
            <a:r>
              <a:rPr lang="en-GB" u="sng" dirty="0">
                <a:solidFill>
                  <a:srgbClr val="FFC000"/>
                </a:solidFill>
                <a:latin typeface="Tahoma" panose="020B0604030504040204" pitchFamily="34" charset="0"/>
                <a:ea typeface="MS Gothic" panose="020B0609070205080204" pitchFamily="49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https://spiremaths.co.uk/squaresandotherpowers/</a:t>
            </a:r>
            <a:endParaRPr lang="en-GB" dirty="0">
              <a:solidFill>
                <a:srgbClr val="FFC000"/>
              </a:solidFill>
              <a:latin typeface="Tahoma" panose="020B0604030504040204" pitchFamily="34" charset="0"/>
              <a:ea typeface="MS Gothic" panose="020B0609070205080204" pitchFamily="49" charset="-128"/>
            </a:endParaRP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0000"/>
                </a:solidFill>
                <a:latin typeface="Tahoma" panose="020B0604030504040204" pitchFamily="34" charset="0"/>
                <a:ea typeface="MS Gothic" panose="020B0609070205080204" pitchFamily="49" charset="-128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597548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8C98CD-70D0-334C-B47B-757BF33FD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24" y="354083"/>
            <a:ext cx="1402862" cy="467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529220-0C8E-0542-A34B-1352BFF8B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35" y="1099694"/>
            <a:ext cx="1239195" cy="1122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EFC34-02EC-8840-BEBC-342C4823B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35" y="2655227"/>
            <a:ext cx="4081628" cy="39615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A95717-BE8E-8044-BDFA-0CFFF3D65E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6302" y="231159"/>
            <a:ext cx="5564685" cy="540101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5B12741-C704-B547-929E-509CBE970AA7}"/>
              </a:ext>
            </a:extLst>
          </p:cNvPr>
          <p:cNvSpPr txBox="1">
            <a:spLocks/>
          </p:cNvSpPr>
          <p:nvPr/>
        </p:nvSpPr>
        <p:spPr>
          <a:xfrm>
            <a:off x="8344468" y="6123431"/>
            <a:ext cx="2259842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Squares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59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8C98CD-70D0-334C-B47B-757BF33FD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24" y="354083"/>
            <a:ext cx="1402862" cy="467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529220-0C8E-0542-A34B-1352BFF8B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35" y="1099694"/>
            <a:ext cx="1239195" cy="1122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BEFC34-02EC-8840-BEBC-342C4823B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35" y="2655227"/>
            <a:ext cx="4081628" cy="39615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7C8395-10DE-1242-9999-1194FD7C47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3488" y="1254947"/>
            <a:ext cx="2352322" cy="601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2EED4-FFB8-FE46-B333-A6774C5FF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0291" y="354083"/>
            <a:ext cx="5564685" cy="540101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E67C3C1-4ADC-D44C-9C98-04338451C1E0}"/>
              </a:ext>
            </a:extLst>
          </p:cNvPr>
          <p:cNvSpPr txBox="1">
            <a:spLocks/>
          </p:cNvSpPr>
          <p:nvPr/>
        </p:nvSpPr>
        <p:spPr>
          <a:xfrm>
            <a:off x="8344468" y="6123431"/>
            <a:ext cx="2259842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Squares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8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CE59B04-2254-C04D-B0A0-E0A899C51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57" y="329626"/>
            <a:ext cx="1402862" cy="467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C9788D-46E0-504D-90FD-66D2C52DB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8189" y="253410"/>
            <a:ext cx="1239195" cy="11222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A3A426E-3AF9-9B43-ABF0-C92B764D4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439" y="0"/>
            <a:ext cx="2352321" cy="22831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3FC27D-7853-EB4D-A6B4-BB0171CC5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955" y="1754465"/>
            <a:ext cx="4233678" cy="41091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67BD89-16BE-FC4B-B4A4-915068B8D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1412" y="172680"/>
            <a:ext cx="2352322" cy="6011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DA56A00-D1C2-9B4C-8B2A-AB3B074A27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9367" y="1754465"/>
            <a:ext cx="4233678" cy="410915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299A089A-B29B-184F-8A38-04192F054786}"/>
              </a:ext>
            </a:extLst>
          </p:cNvPr>
          <p:cNvSpPr txBox="1">
            <a:spLocks/>
          </p:cNvSpPr>
          <p:nvPr/>
        </p:nvSpPr>
        <p:spPr>
          <a:xfrm>
            <a:off x="8344468" y="6123431"/>
            <a:ext cx="2259842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Squares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09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0D13DE0-4601-1C44-AEE0-6A9D762F1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35" y="379711"/>
            <a:ext cx="1992283" cy="602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4E215A-CD56-3E44-9676-C918B64F4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156" y="181163"/>
            <a:ext cx="1992283" cy="2042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5B7FAC-8DC8-D743-BCDB-2449C90CD9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35" y="2670914"/>
            <a:ext cx="3947001" cy="39302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A66243-7190-3746-9C24-4D5753EE15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7193" y="181163"/>
            <a:ext cx="5385745" cy="53628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589DE06-A3FB-EA4A-BF3C-3E2414C0713B}"/>
              </a:ext>
            </a:extLst>
          </p:cNvPr>
          <p:cNvSpPr txBox="1">
            <a:spLocks/>
          </p:cNvSpPr>
          <p:nvPr/>
        </p:nvSpPr>
        <p:spPr>
          <a:xfrm>
            <a:off x="8344468" y="6123431"/>
            <a:ext cx="2259842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Squares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66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46DCF6F-8B9F-1246-8DB4-410247C74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35" y="379711"/>
            <a:ext cx="1992283" cy="602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FCCBEFC-D84B-8445-989A-9FD5A35CA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156" y="181163"/>
            <a:ext cx="1992283" cy="20420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4138053-7EAF-D64F-82C2-7712C0508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35" y="2670914"/>
            <a:ext cx="3947001" cy="3930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87C542-18F4-E343-AD1F-79C70A246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35" y="1171962"/>
            <a:ext cx="2238141" cy="13557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882E4A-9DBA-0846-A4B8-CCB737F400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8103" y="379711"/>
            <a:ext cx="5259370" cy="523699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0E34FC5-DF70-8D48-B0B9-D6BD24B3BC1A}"/>
              </a:ext>
            </a:extLst>
          </p:cNvPr>
          <p:cNvSpPr txBox="1">
            <a:spLocks/>
          </p:cNvSpPr>
          <p:nvPr/>
        </p:nvSpPr>
        <p:spPr>
          <a:xfrm>
            <a:off x="8344468" y="6123431"/>
            <a:ext cx="2259842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Squares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2B8EC0-9CB9-0041-86E9-553164913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69" y="380215"/>
            <a:ext cx="1992283" cy="6029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C861C0-FB2A-924A-B918-50DE0224F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156" y="181163"/>
            <a:ext cx="1992283" cy="204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42C120-62F4-FD41-B082-43BC743C87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5268" y="130732"/>
            <a:ext cx="2101464" cy="2092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DE05E0-AB96-4742-90A1-7414A41AC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0646" y="239039"/>
            <a:ext cx="2269891" cy="13750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D1DEE2-D406-EF46-B916-DBE4AAFEF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606" y="2423409"/>
            <a:ext cx="4192795" cy="41749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BD869B-0823-5C41-BE21-29F6B83F34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8385" y="1830255"/>
            <a:ext cx="4094412" cy="4076989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1A431FE-FF24-794A-8CCC-7E1C20B1EC74}"/>
              </a:ext>
            </a:extLst>
          </p:cNvPr>
          <p:cNvSpPr txBox="1">
            <a:spLocks/>
          </p:cNvSpPr>
          <p:nvPr/>
        </p:nvSpPr>
        <p:spPr>
          <a:xfrm>
            <a:off x="8344468" y="6123431"/>
            <a:ext cx="2259842" cy="73456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8000"/>
                </a:solidFill>
              </a:rPr>
              <a:t>Squares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22774</TotalTime>
  <Words>748</Words>
  <Application>Microsoft Macintosh PowerPoint</Application>
  <PresentationFormat>Widescreen</PresentationFormat>
  <Paragraphs>149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Custom Design</vt:lpstr>
      <vt:lpstr>Office Theme</vt:lpstr>
      <vt:lpstr>Squares and Other Powers </vt:lpstr>
      <vt:lpstr>Squares and Other Powers</vt:lpstr>
      <vt:lpstr>Describe what you see on the following pages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could switch to the excel spreadsheet now on the Squares tab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 could switch to the excel spreadsheet now on the Cubes tab</vt:lpstr>
      <vt:lpstr>PowerPoint Presentation</vt:lpstr>
      <vt:lpstr>PowerPoint Presentation</vt:lpstr>
      <vt:lpstr>PowerPoint Presentation</vt:lpstr>
      <vt:lpstr>You could switch to the excel spreadsheet now and use the Power of 10 tab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Factors and Prime Factors </dc:title>
  <dc:creator>Lucy Miller</dc:creator>
  <cp:lastModifiedBy>Lucy Miller</cp:lastModifiedBy>
  <cp:revision>74</cp:revision>
  <dcterms:created xsi:type="dcterms:W3CDTF">2020-04-18T15:11:51Z</dcterms:created>
  <dcterms:modified xsi:type="dcterms:W3CDTF">2020-06-30T17:08:18Z</dcterms:modified>
</cp:coreProperties>
</file>